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0" r:id="rId3"/>
    <p:sldId id="268" r:id="rId4"/>
    <p:sldId id="261" r:id="rId5"/>
    <p:sldId id="262" r:id="rId6"/>
    <p:sldId id="263" r:id="rId7"/>
    <p:sldId id="265" r:id="rId8"/>
    <p:sldId id="266" r:id="rId9"/>
    <p:sldId id="269" r:id="rId10"/>
    <p:sldId id="267" r:id="rId11"/>
    <p:sldId id="270" r:id="rId12"/>
  </p:sldIdLst>
  <p:sldSz cx="12192000" cy="6858000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64378"/>
    <a:srgbClr val="255D8F"/>
    <a:srgbClr val="27457B"/>
    <a:srgbClr val="223C6C"/>
    <a:srgbClr val="233E6F"/>
    <a:srgbClr val="2A4B86"/>
    <a:srgbClr val="305598"/>
    <a:srgbClr val="24407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FA3DC0-AC2F-4545-8EAE-6C85BF2E981E}" type="datetimeFigureOut">
              <a:rPr lang="es-CO" smtClean="0"/>
              <a:t>03/11/2020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44EFB5-4CD8-442F-A60B-AF5A49BE77C7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8958525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FA3DC0-AC2F-4545-8EAE-6C85BF2E981E}" type="datetimeFigureOut">
              <a:rPr lang="es-CO" smtClean="0"/>
              <a:t>03/11/2020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44EFB5-4CD8-442F-A60B-AF5A49BE77C7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2753257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FA3DC0-AC2F-4545-8EAE-6C85BF2E981E}" type="datetimeFigureOut">
              <a:rPr lang="es-CO" smtClean="0"/>
              <a:t>03/11/2020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44EFB5-4CD8-442F-A60B-AF5A49BE77C7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1050300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FA3DC0-AC2F-4545-8EAE-6C85BF2E981E}" type="datetimeFigureOut">
              <a:rPr lang="es-CO" smtClean="0"/>
              <a:t>03/11/2020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44EFB5-4CD8-442F-A60B-AF5A49BE77C7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7355095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FA3DC0-AC2F-4545-8EAE-6C85BF2E981E}" type="datetimeFigureOut">
              <a:rPr lang="es-CO" smtClean="0"/>
              <a:t>03/11/2020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44EFB5-4CD8-442F-A60B-AF5A49BE77C7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5534468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FA3DC0-AC2F-4545-8EAE-6C85BF2E981E}" type="datetimeFigureOut">
              <a:rPr lang="es-CO" smtClean="0"/>
              <a:t>03/11/2020</a:t>
            </a:fld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44EFB5-4CD8-442F-A60B-AF5A49BE77C7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2555221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FA3DC0-AC2F-4545-8EAE-6C85BF2E981E}" type="datetimeFigureOut">
              <a:rPr lang="es-CO" smtClean="0"/>
              <a:t>03/11/2020</a:t>
            </a:fld>
            <a:endParaRPr lang="es-CO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44EFB5-4CD8-442F-A60B-AF5A49BE77C7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772193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FA3DC0-AC2F-4545-8EAE-6C85BF2E981E}" type="datetimeFigureOut">
              <a:rPr lang="es-CO" smtClean="0"/>
              <a:t>03/11/2020</a:t>
            </a:fld>
            <a:endParaRPr lang="es-CO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44EFB5-4CD8-442F-A60B-AF5A49BE77C7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7754658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FA3DC0-AC2F-4545-8EAE-6C85BF2E981E}" type="datetimeFigureOut">
              <a:rPr lang="es-CO" smtClean="0"/>
              <a:t>03/11/2020</a:t>
            </a:fld>
            <a:endParaRPr lang="es-CO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44EFB5-4CD8-442F-A60B-AF5A49BE77C7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9874466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FA3DC0-AC2F-4545-8EAE-6C85BF2E981E}" type="datetimeFigureOut">
              <a:rPr lang="es-CO" smtClean="0"/>
              <a:t>03/11/2020</a:t>
            </a:fld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44EFB5-4CD8-442F-A60B-AF5A49BE77C7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8991561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O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FA3DC0-AC2F-4545-8EAE-6C85BF2E981E}" type="datetimeFigureOut">
              <a:rPr lang="es-CO" smtClean="0"/>
              <a:t>03/11/2020</a:t>
            </a:fld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44EFB5-4CD8-442F-A60B-AF5A49BE77C7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71886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FA3DC0-AC2F-4545-8EAE-6C85BF2E981E}" type="datetimeFigureOut">
              <a:rPr lang="es-CO" smtClean="0"/>
              <a:t>03/11/2020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44EFB5-4CD8-442F-A60B-AF5A49BE77C7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9141910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ángulo redondeado 6"/>
          <p:cNvSpPr/>
          <p:nvPr/>
        </p:nvSpPr>
        <p:spPr>
          <a:xfrm>
            <a:off x="573206" y="6168788"/>
            <a:ext cx="11054688" cy="450376"/>
          </a:xfrm>
          <a:prstGeom prst="roundRect">
            <a:avLst/>
          </a:prstGeom>
          <a:solidFill>
            <a:srgbClr val="264378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2" name="Rectángulo 1"/>
          <p:cNvSpPr/>
          <p:nvPr/>
        </p:nvSpPr>
        <p:spPr>
          <a:xfrm>
            <a:off x="5048518" y="3274199"/>
            <a:ext cx="298218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O" dirty="0"/>
              <a:t> </a:t>
            </a: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2494" y="238836"/>
            <a:ext cx="9216669" cy="993616"/>
          </a:xfrm>
          <a:prstGeom prst="rect">
            <a:avLst/>
          </a:prstGeom>
        </p:spPr>
      </p:pic>
      <p:sp>
        <p:nvSpPr>
          <p:cNvPr id="4" name="Título 3">
            <a:extLst>
              <a:ext uri="{FF2B5EF4-FFF2-40B4-BE49-F238E27FC236}">
                <a16:creationId xmlns:a16="http://schemas.microsoft.com/office/drawing/2014/main" xmlns="" id="{48E7DE55-BF64-46B7-B497-AB639266DD79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1730375" y="1630363"/>
            <a:ext cx="10461625" cy="52663"/>
          </a:xfrm>
        </p:spPr>
        <p:txBody>
          <a:bodyPr>
            <a:normAutofit fontScale="90000"/>
          </a:bodyPr>
          <a:lstStyle/>
          <a:p>
            <a:pPr algn="ctr"/>
            <a:r>
              <a:rPr lang="es-MX" dirty="0">
                <a:latin typeface="Algerian" panose="04020705040A02060702" pitchFamily="82" charset="0"/>
              </a:rPr>
              <a:t/>
            </a:r>
            <a:br>
              <a:rPr lang="es-MX" dirty="0">
                <a:latin typeface="Algerian" panose="04020705040A02060702" pitchFamily="82" charset="0"/>
              </a:rPr>
            </a:br>
            <a:r>
              <a:rPr lang="es-MX" dirty="0">
                <a:latin typeface="Algerian" panose="04020705040A02060702" pitchFamily="82" charset="0"/>
              </a:rPr>
              <a:t/>
            </a:r>
            <a:br>
              <a:rPr lang="es-MX" dirty="0">
                <a:latin typeface="Algerian" panose="04020705040A02060702" pitchFamily="82" charset="0"/>
              </a:rPr>
            </a:br>
            <a:endParaRPr lang="es-CO" dirty="0"/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xmlns="" id="{480598D7-4B2E-4B65-96CB-2915C18A4449}"/>
              </a:ext>
            </a:extLst>
          </p:cNvPr>
          <p:cNvSpPr txBox="1"/>
          <p:nvPr/>
        </p:nvSpPr>
        <p:spPr>
          <a:xfrm>
            <a:off x="1422493" y="1470897"/>
            <a:ext cx="9484045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MX" sz="5400" dirty="0">
                <a:latin typeface="Algerian" panose="04020705040A02060702" pitchFamily="82" charset="0"/>
              </a:rPr>
              <a:t>POLITICA PUBLICA DE PARTICIPACIÓN SOCIAL EN SALUD –PPSS</a:t>
            </a:r>
            <a:br>
              <a:rPr lang="es-MX" sz="5400" dirty="0">
                <a:latin typeface="Algerian" panose="04020705040A02060702" pitchFamily="82" charset="0"/>
              </a:rPr>
            </a:br>
            <a:endParaRPr lang="es-CO" sz="5400" dirty="0"/>
          </a:p>
        </p:txBody>
      </p:sp>
    </p:spTree>
    <p:extLst>
      <p:ext uri="{BB962C8B-B14F-4D97-AF65-F5344CB8AC3E}">
        <p14:creationId xmlns:p14="http://schemas.microsoft.com/office/powerpoint/2010/main" val="244637988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ángulo redondeado 6"/>
          <p:cNvSpPr/>
          <p:nvPr/>
        </p:nvSpPr>
        <p:spPr>
          <a:xfrm>
            <a:off x="573206" y="6168788"/>
            <a:ext cx="11054688" cy="450376"/>
          </a:xfrm>
          <a:prstGeom prst="roundRect">
            <a:avLst/>
          </a:prstGeom>
          <a:solidFill>
            <a:srgbClr val="264378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2" name="Rectángulo 1"/>
          <p:cNvSpPr/>
          <p:nvPr/>
        </p:nvSpPr>
        <p:spPr>
          <a:xfrm>
            <a:off x="5048518" y="3274199"/>
            <a:ext cx="298218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O" dirty="0"/>
              <a:t> </a:t>
            </a: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2494" y="238836"/>
            <a:ext cx="9216669" cy="993616"/>
          </a:xfrm>
          <a:prstGeom prst="rect">
            <a:avLst/>
          </a:prstGeom>
        </p:spPr>
      </p:pic>
      <p:sp>
        <p:nvSpPr>
          <p:cNvPr id="4" name="Título 3">
            <a:extLst>
              <a:ext uri="{FF2B5EF4-FFF2-40B4-BE49-F238E27FC236}">
                <a16:creationId xmlns:a16="http://schemas.microsoft.com/office/drawing/2014/main" xmlns="" id="{48E7DE55-BF64-46B7-B497-AB639266DD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s-MX" dirty="0">
                <a:latin typeface="Algerian" panose="04020705040A02060702" pitchFamily="82" charset="0"/>
              </a:rPr>
              <a:t/>
            </a:r>
            <a:br>
              <a:rPr lang="es-MX" dirty="0">
                <a:latin typeface="Algerian" panose="04020705040A02060702" pitchFamily="82" charset="0"/>
              </a:rPr>
            </a:br>
            <a:r>
              <a:rPr lang="es-MX" dirty="0">
                <a:latin typeface="Algerian" panose="04020705040A02060702" pitchFamily="82" charset="0"/>
              </a:rPr>
              <a:t/>
            </a:r>
            <a:br>
              <a:rPr lang="es-MX" dirty="0">
                <a:latin typeface="Algerian" panose="04020705040A02060702" pitchFamily="82" charset="0"/>
              </a:rPr>
            </a:br>
            <a:endParaRPr lang="es-CO" dirty="0"/>
          </a:p>
        </p:txBody>
      </p:sp>
      <p:sp>
        <p:nvSpPr>
          <p:cNvPr id="10" name="Marcador de contenido 9">
            <a:extLst>
              <a:ext uri="{FF2B5EF4-FFF2-40B4-BE49-F238E27FC236}">
                <a16:creationId xmlns:a16="http://schemas.microsoft.com/office/drawing/2014/main" xmlns="" id="{5D3061C5-4013-47CF-A0DF-03941CD468AB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384313" y="1895233"/>
            <a:ext cx="11449877" cy="4723931"/>
          </a:xfrm>
        </p:spPr>
        <p:txBody>
          <a:bodyPr>
            <a:normAutofit/>
          </a:bodyPr>
          <a:lstStyle/>
          <a:p>
            <a:endParaRPr lang="es-MX" sz="2400" dirty="0"/>
          </a:p>
          <a:p>
            <a:r>
              <a:rPr lang="es-MX" sz="2400" dirty="0"/>
              <a:t>DEFENSA DE LO PÚBLICO: ES DEBER TANTO DE LA CIUDADANÍA Y SUS ORGANIZACIONES, LA DEFENSA DE LO PÚBLICO, CON BASE EN EL PRINCIPIO DE PREVALENCIA DEL INTERÉS GENERAL; EXPRESADO EN ACCIONES COMO EN LA VIGILANCIA DE LAS ACTUACIONES DE OTROS.</a:t>
            </a:r>
          </a:p>
          <a:p>
            <a:r>
              <a:rPr lang="es-MX" sz="2400" dirty="0"/>
              <a:t>RENDICIÓN DE CUENTAS A LOS ASOCIADOS: LOS REPRESENTANTES DE LA CIUDADANÍA A TRAVÉS DE LAS ASOCIACIONES DE USUARIOS, COPACOS, JUNTAS DIRECTIVAS, CONSEJOS TERRITORIAL DE PLANEACIÓN, CONSEJO TERRITORIAL DE SEGURIDAD SOCIAL EN SALUD, VEEDURÍAS; ESTÁN OBLIGADOS A RENDIR CUENTAS A LOS INTEGRANTES DE DICHOS ESPACIOS, Y A LA CIUDADANÍA EN GENERAL, CON RELACIÓN A SU PARTICIPACIÓN, CON MOTIVO DE GARANTIZAR LA TRANSPARENCIA DE SUS ACTUACIONES</a:t>
            </a:r>
          </a:p>
          <a:p>
            <a:endParaRPr lang="es-CO" dirty="0"/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xmlns="" id="{480598D7-4B2E-4B65-96CB-2915C18A4449}"/>
              </a:ext>
            </a:extLst>
          </p:cNvPr>
          <p:cNvSpPr txBox="1"/>
          <p:nvPr/>
        </p:nvSpPr>
        <p:spPr>
          <a:xfrm>
            <a:off x="2279374" y="1173827"/>
            <a:ext cx="7142922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MX" sz="2800" dirty="0"/>
              <a:t>DEBERES FRENTE A LA POLÍTICA DE PARTICIPACIÓN SOCIAL EN SALUD</a:t>
            </a:r>
            <a:endParaRPr lang="es-CO" sz="2800" dirty="0"/>
          </a:p>
        </p:txBody>
      </p:sp>
    </p:spTree>
    <p:extLst>
      <p:ext uri="{BB962C8B-B14F-4D97-AF65-F5344CB8AC3E}">
        <p14:creationId xmlns:p14="http://schemas.microsoft.com/office/powerpoint/2010/main" val="232739742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ángulo redondeado 6"/>
          <p:cNvSpPr/>
          <p:nvPr/>
        </p:nvSpPr>
        <p:spPr>
          <a:xfrm>
            <a:off x="573206" y="6168788"/>
            <a:ext cx="11054688" cy="450376"/>
          </a:xfrm>
          <a:prstGeom prst="roundRect">
            <a:avLst/>
          </a:prstGeom>
          <a:solidFill>
            <a:srgbClr val="264378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2" name="Rectángulo 1"/>
          <p:cNvSpPr/>
          <p:nvPr/>
        </p:nvSpPr>
        <p:spPr>
          <a:xfrm>
            <a:off x="5048518" y="3274199"/>
            <a:ext cx="298218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O" dirty="0"/>
              <a:t> </a:t>
            </a: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2494" y="238836"/>
            <a:ext cx="9216669" cy="993616"/>
          </a:xfrm>
          <a:prstGeom prst="rect">
            <a:avLst/>
          </a:prstGeom>
        </p:spPr>
      </p:pic>
      <p:sp>
        <p:nvSpPr>
          <p:cNvPr id="4" name="Título 3">
            <a:extLst>
              <a:ext uri="{FF2B5EF4-FFF2-40B4-BE49-F238E27FC236}">
                <a16:creationId xmlns:a16="http://schemas.microsoft.com/office/drawing/2014/main" xmlns="" id="{48E7DE55-BF64-46B7-B497-AB639266DD79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1730375" y="1630363"/>
            <a:ext cx="10461625" cy="52663"/>
          </a:xfrm>
        </p:spPr>
        <p:txBody>
          <a:bodyPr>
            <a:normAutofit fontScale="90000"/>
          </a:bodyPr>
          <a:lstStyle/>
          <a:p>
            <a:pPr algn="ctr"/>
            <a:r>
              <a:rPr lang="es-MX" dirty="0">
                <a:latin typeface="Algerian" panose="04020705040A02060702" pitchFamily="82" charset="0"/>
              </a:rPr>
              <a:t/>
            </a:r>
            <a:br>
              <a:rPr lang="es-MX" dirty="0">
                <a:latin typeface="Algerian" panose="04020705040A02060702" pitchFamily="82" charset="0"/>
              </a:rPr>
            </a:br>
            <a:r>
              <a:rPr lang="es-MX" dirty="0">
                <a:latin typeface="Algerian" panose="04020705040A02060702" pitchFamily="82" charset="0"/>
              </a:rPr>
              <a:t/>
            </a:r>
            <a:br>
              <a:rPr lang="es-MX" dirty="0">
                <a:latin typeface="Algerian" panose="04020705040A02060702" pitchFamily="82" charset="0"/>
              </a:rPr>
            </a:br>
            <a:endParaRPr lang="es-CO" dirty="0"/>
          </a:p>
        </p:txBody>
      </p:sp>
      <p:pic>
        <p:nvPicPr>
          <p:cNvPr id="1026" name="Picture 2" descr="Gracias por su atencion • Imagenes gif para diapositivas power point en  2020 | Imagenes gif, Gif, Diapositivas">
            <a:extLst>
              <a:ext uri="{FF2B5EF4-FFF2-40B4-BE49-F238E27FC236}">
                <a16:creationId xmlns:a16="http://schemas.microsoft.com/office/drawing/2014/main" xmlns="" id="{29E2E9E7-E9BF-4D88-9E44-282A9B4C990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733375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ángulo redondeado 6"/>
          <p:cNvSpPr/>
          <p:nvPr/>
        </p:nvSpPr>
        <p:spPr>
          <a:xfrm>
            <a:off x="573206" y="6168788"/>
            <a:ext cx="11054688" cy="450376"/>
          </a:xfrm>
          <a:prstGeom prst="roundRect">
            <a:avLst/>
          </a:prstGeom>
          <a:solidFill>
            <a:srgbClr val="264378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2" name="Rectángulo 1"/>
          <p:cNvSpPr/>
          <p:nvPr/>
        </p:nvSpPr>
        <p:spPr>
          <a:xfrm>
            <a:off x="5048518" y="3274199"/>
            <a:ext cx="298218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O" dirty="0"/>
              <a:t> </a:t>
            </a: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2494" y="238836"/>
            <a:ext cx="9216669" cy="993616"/>
          </a:xfrm>
          <a:prstGeom prst="rect">
            <a:avLst/>
          </a:prstGeom>
        </p:spPr>
      </p:pic>
      <p:sp>
        <p:nvSpPr>
          <p:cNvPr id="4" name="Título 3">
            <a:extLst>
              <a:ext uri="{FF2B5EF4-FFF2-40B4-BE49-F238E27FC236}">
                <a16:creationId xmlns:a16="http://schemas.microsoft.com/office/drawing/2014/main" xmlns="" id="{48E7DE55-BF64-46B7-B497-AB639266DD79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1730375" y="1630363"/>
            <a:ext cx="10461625" cy="52663"/>
          </a:xfrm>
        </p:spPr>
        <p:txBody>
          <a:bodyPr>
            <a:normAutofit fontScale="90000"/>
          </a:bodyPr>
          <a:lstStyle/>
          <a:p>
            <a:pPr algn="ctr"/>
            <a:r>
              <a:rPr lang="es-MX" dirty="0">
                <a:latin typeface="Algerian" panose="04020705040A02060702" pitchFamily="82" charset="0"/>
              </a:rPr>
              <a:t/>
            </a:r>
            <a:br>
              <a:rPr lang="es-MX" dirty="0">
                <a:latin typeface="Algerian" panose="04020705040A02060702" pitchFamily="82" charset="0"/>
              </a:rPr>
            </a:br>
            <a:r>
              <a:rPr lang="es-MX" dirty="0">
                <a:latin typeface="Algerian" panose="04020705040A02060702" pitchFamily="82" charset="0"/>
              </a:rPr>
              <a:t/>
            </a:r>
            <a:br>
              <a:rPr lang="es-MX" dirty="0">
                <a:latin typeface="Algerian" panose="04020705040A02060702" pitchFamily="82" charset="0"/>
              </a:rPr>
            </a:br>
            <a:endParaRPr lang="es-CO" dirty="0"/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xmlns="" id="{480598D7-4B2E-4B65-96CB-2915C18A4449}"/>
              </a:ext>
            </a:extLst>
          </p:cNvPr>
          <p:cNvSpPr txBox="1"/>
          <p:nvPr/>
        </p:nvSpPr>
        <p:spPr>
          <a:xfrm>
            <a:off x="1422494" y="1161774"/>
            <a:ext cx="8587408" cy="523220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MX" sz="5400" dirty="0">
                <a:latin typeface="Algerian" panose="04020705040A02060702" pitchFamily="82" charset="0"/>
              </a:rPr>
              <a:t>CONCEPTO</a:t>
            </a:r>
          </a:p>
          <a:p>
            <a:pPr algn="just"/>
            <a:r>
              <a:rPr lang="es-MX" sz="4000" dirty="0"/>
              <a:t>ES EL DERECHO QUE TIENE TODO CIUDADANO DE FORMA INDIVIDUAL O GRUPAL  SOBRE LAS DECISIONES QUE AFECTAN SU BIENESTAR, ES EL DERECHO A TENER CONOCIMIENTO SOBRE QUÉ ES, CÓMO SE REALIZA Y SE CUMPLE</a:t>
            </a:r>
            <a:endParaRPr lang="es-CO" sz="4000" dirty="0"/>
          </a:p>
          <a:p>
            <a:pPr algn="ctr"/>
            <a:endParaRPr lang="es-CO" sz="4000" dirty="0"/>
          </a:p>
        </p:txBody>
      </p:sp>
    </p:spTree>
    <p:extLst>
      <p:ext uri="{BB962C8B-B14F-4D97-AF65-F5344CB8AC3E}">
        <p14:creationId xmlns:p14="http://schemas.microsoft.com/office/powerpoint/2010/main" val="42011222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ángulo redondeado 6"/>
          <p:cNvSpPr/>
          <p:nvPr/>
        </p:nvSpPr>
        <p:spPr>
          <a:xfrm>
            <a:off x="573206" y="6168788"/>
            <a:ext cx="11054688" cy="450376"/>
          </a:xfrm>
          <a:prstGeom prst="roundRect">
            <a:avLst/>
          </a:prstGeom>
          <a:solidFill>
            <a:srgbClr val="264378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2" name="Rectángulo 1"/>
          <p:cNvSpPr/>
          <p:nvPr/>
        </p:nvSpPr>
        <p:spPr>
          <a:xfrm>
            <a:off x="5048518" y="3274199"/>
            <a:ext cx="298218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O" dirty="0"/>
              <a:t> </a:t>
            </a: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2494" y="238836"/>
            <a:ext cx="9216669" cy="993616"/>
          </a:xfrm>
          <a:prstGeom prst="rect">
            <a:avLst/>
          </a:prstGeom>
        </p:spPr>
      </p:pic>
      <p:sp>
        <p:nvSpPr>
          <p:cNvPr id="4" name="Título 3">
            <a:extLst>
              <a:ext uri="{FF2B5EF4-FFF2-40B4-BE49-F238E27FC236}">
                <a16:creationId xmlns:a16="http://schemas.microsoft.com/office/drawing/2014/main" xmlns="" id="{48E7DE55-BF64-46B7-B497-AB639266DD79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1730375" y="1630363"/>
            <a:ext cx="10461625" cy="52663"/>
          </a:xfrm>
        </p:spPr>
        <p:txBody>
          <a:bodyPr>
            <a:normAutofit fontScale="90000"/>
          </a:bodyPr>
          <a:lstStyle/>
          <a:p>
            <a:pPr algn="ctr"/>
            <a:r>
              <a:rPr lang="es-MX" dirty="0">
                <a:latin typeface="Algerian" panose="04020705040A02060702" pitchFamily="82" charset="0"/>
              </a:rPr>
              <a:t/>
            </a:r>
            <a:br>
              <a:rPr lang="es-MX" dirty="0">
                <a:latin typeface="Algerian" panose="04020705040A02060702" pitchFamily="82" charset="0"/>
              </a:rPr>
            </a:br>
            <a:r>
              <a:rPr lang="es-MX" dirty="0">
                <a:latin typeface="Algerian" panose="04020705040A02060702" pitchFamily="82" charset="0"/>
              </a:rPr>
              <a:t/>
            </a:r>
            <a:br>
              <a:rPr lang="es-MX" dirty="0">
                <a:latin typeface="Algerian" panose="04020705040A02060702" pitchFamily="82" charset="0"/>
              </a:rPr>
            </a:br>
            <a:endParaRPr lang="es-CO" dirty="0"/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xmlns="" id="{480598D7-4B2E-4B65-96CB-2915C18A4449}"/>
              </a:ext>
            </a:extLst>
          </p:cNvPr>
          <p:cNvSpPr txBox="1"/>
          <p:nvPr/>
        </p:nvSpPr>
        <p:spPr>
          <a:xfrm>
            <a:off x="1422493" y="1161774"/>
            <a:ext cx="9656323" cy="498598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MX" sz="5400" dirty="0">
                <a:latin typeface="Algerian" panose="04020705040A02060702" pitchFamily="82" charset="0"/>
              </a:rPr>
              <a:t>OBJETIVO</a:t>
            </a:r>
          </a:p>
          <a:p>
            <a:pPr algn="just"/>
            <a:r>
              <a:rPr lang="es-CO" sz="2800" b="0" i="0" baseline="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PLANIFICAR Y DESARROLLAR LAS DIRECTRICES QUE LE PERMITAN AL </a:t>
            </a:r>
            <a:r>
              <a:rPr lang="es-CO" sz="28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ESTADO</a:t>
            </a:r>
            <a:r>
              <a:rPr lang="es-CO" sz="2800" b="0" i="0" baseline="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CO" sz="2800" b="1" i="0" u="sng" baseline="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GARANTIZAR</a:t>
            </a:r>
            <a:r>
              <a:rPr lang="es-CO" sz="2800" b="0" i="0" baseline="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EL DERECHO A LA PARTICIPACIÓN SOCIAL EN SALUD Y SU </a:t>
            </a:r>
            <a:r>
              <a:rPr lang="es-CO" sz="2800" b="1" i="0" u="sng" baseline="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FORTALECIMIENTO</a:t>
            </a:r>
            <a:r>
              <a:rPr lang="es-CO" sz="2800" b="1" i="0" baseline="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;</a:t>
            </a:r>
            <a:r>
              <a:rPr lang="es-CO" sz="2800" b="0" i="0" baseline="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Y A LA </a:t>
            </a:r>
            <a:r>
              <a:rPr lang="es-CO" sz="2800" b="1" i="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CIUDADANÍA</a:t>
            </a:r>
            <a:r>
              <a:rPr lang="es-CO" sz="28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CO" sz="2800" b="0" i="0" baseline="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LA APROPIACIÓN DE MECANISMOS Y CONDICIONES PARA </a:t>
            </a:r>
            <a:r>
              <a:rPr lang="es-CO" sz="2800" b="1" i="0" u="sng" baseline="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EJERCER LA PARTICIPACIÓN CON DECISIÓN </a:t>
            </a:r>
            <a:r>
              <a:rPr lang="es-CO" sz="2800" b="0" i="0" baseline="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PARA EL CUMPLIMIENTO DEL </a:t>
            </a:r>
            <a:r>
              <a:rPr lang="es-CO" sz="2800" b="1" i="0" u="sng" baseline="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DERECHO A LA SALUD</a:t>
            </a:r>
            <a:r>
              <a:rPr lang="es-CO" sz="2800" b="1" i="0" baseline="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CO" sz="2800" b="0" i="0" baseline="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EN EL MARCO DE LA LEY ESTATUTARIA DE SALUD EN ARMONIZACIÓN CON LA POLÍTICA INTEGRAL DE ATENCIÓN EN SALUD (PAIS- MIAS).</a:t>
            </a:r>
            <a:r>
              <a:rPr lang="es-ES_tradnl" sz="2800" b="0" i="0" baseline="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 </a:t>
            </a:r>
            <a:endParaRPr lang="es-CO" sz="28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endParaRPr lang="es-CO" sz="4000" dirty="0"/>
          </a:p>
        </p:txBody>
      </p:sp>
    </p:spTree>
    <p:extLst>
      <p:ext uri="{BB962C8B-B14F-4D97-AF65-F5344CB8AC3E}">
        <p14:creationId xmlns:p14="http://schemas.microsoft.com/office/powerpoint/2010/main" val="149548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ángulo redondeado 6"/>
          <p:cNvSpPr/>
          <p:nvPr/>
        </p:nvSpPr>
        <p:spPr>
          <a:xfrm>
            <a:off x="573206" y="6168788"/>
            <a:ext cx="11054688" cy="450376"/>
          </a:xfrm>
          <a:prstGeom prst="roundRect">
            <a:avLst/>
          </a:prstGeom>
          <a:solidFill>
            <a:srgbClr val="264378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2" name="Rectángulo 1"/>
          <p:cNvSpPr/>
          <p:nvPr/>
        </p:nvSpPr>
        <p:spPr>
          <a:xfrm>
            <a:off x="5048518" y="3274199"/>
            <a:ext cx="298218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O" dirty="0"/>
              <a:t> </a:t>
            </a: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2494" y="238836"/>
            <a:ext cx="9216669" cy="993616"/>
          </a:xfrm>
          <a:prstGeom prst="rect">
            <a:avLst/>
          </a:prstGeom>
        </p:spPr>
      </p:pic>
      <p:sp>
        <p:nvSpPr>
          <p:cNvPr id="4" name="Título 3">
            <a:extLst>
              <a:ext uri="{FF2B5EF4-FFF2-40B4-BE49-F238E27FC236}">
                <a16:creationId xmlns:a16="http://schemas.microsoft.com/office/drawing/2014/main" xmlns="" id="{48E7DE55-BF64-46B7-B497-AB639266DD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s-MX" dirty="0">
                <a:latin typeface="Algerian" panose="04020705040A02060702" pitchFamily="82" charset="0"/>
              </a:rPr>
              <a:t/>
            </a:r>
            <a:br>
              <a:rPr lang="es-MX" dirty="0">
                <a:latin typeface="Algerian" panose="04020705040A02060702" pitchFamily="82" charset="0"/>
              </a:rPr>
            </a:br>
            <a:r>
              <a:rPr lang="es-MX" dirty="0">
                <a:latin typeface="Algerian" panose="04020705040A02060702" pitchFamily="82" charset="0"/>
              </a:rPr>
              <a:t/>
            </a:r>
            <a:br>
              <a:rPr lang="es-MX" dirty="0">
                <a:latin typeface="Algerian" panose="04020705040A02060702" pitchFamily="82" charset="0"/>
              </a:rPr>
            </a:br>
            <a:endParaRPr lang="es-CO" dirty="0"/>
          </a:p>
        </p:txBody>
      </p:sp>
      <p:sp>
        <p:nvSpPr>
          <p:cNvPr id="5" name="Marcador de contenido 4">
            <a:extLst>
              <a:ext uri="{FF2B5EF4-FFF2-40B4-BE49-F238E27FC236}">
                <a16:creationId xmlns:a16="http://schemas.microsoft.com/office/drawing/2014/main" xmlns="" id="{AE716B2E-AF0D-4923-9A76-0E872287300C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-1" y="1532122"/>
            <a:ext cx="11926958" cy="4644842"/>
          </a:xfrm>
        </p:spPr>
        <p:txBody>
          <a:bodyPr/>
          <a:lstStyle/>
          <a:p>
            <a:endParaRPr lang="es-MX" dirty="0"/>
          </a:p>
          <a:p>
            <a:endParaRPr lang="es-CO" dirty="0"/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xmlns="" id="{480598D7-4B2E-4B65-96CB-2915C18A4449}"/>
              </a:ext>
            </a:extLst>
          </p:cNvPr>
          <p:cNvSpPr txBox="1"/>
          <p:nvPr/>
        </p:nvSpPr>
        <p:spPr>
          <a:xfrm>
            <a:off x="852081" y="1232451"/>
            <a:ext cx="10942354" cy="40934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MX" sz="4000" dirty="0">
                <a:latin typeface="Algerian" panose="04020705040A02060702" pitchFamily="82" charset="0"/>
              </a:rPr>
              <a:t>Alcance de la política de participación social en salud-</a:t>
            </a:r>
            <a:r>
              <a:rPr lang="es-MX" sz="4000" dirty="0" err="1">
                <a:latin typeface="Algerian" panose="04020705040A02060702" pitchFamily="82" charset="0"/>
              </a:rPr>
              <a:t>ppss</a:t>
            </a:r>
            <a:r>
              <a:rPr lang="es-MX" sz="4000" dirty="0">
                <a:latin typeface="Algerian" panose="04020705040A02060702" pitchFamily="82" charset="0"/>
              </a:rPr>
              <a:t>-</a:t>
            </a:r>
          </a:p>
          <a:p>
            <a:pPr algn="ctr"/>
            <a:r>
              <a:rPr lang="es-MX" sz="2800" dirty="0"/>
              <a:t>LA POLÍTICA PARTE DEL RECONOCIMIENTO DE LA PARTICIPACIÓN COMO DERECHO FUNDAMENTAL VINCULADO A OTRO DERECHO FUNDAMENTAL COMO ES LA SALUD. POR TANTO, EL ESTADO ES GARANTE DE LOS MISMOS Y LA CIUDADANÍA TIENE EL DEBER DE CO-CONSTRUIR LA SALUD.</a:t>
            </a:r>
            <a:endParaRPr lang="es-CO" sz="2800" dirty="0"/>
          </a:p>
          <a:p>
            <a:pPr algn="ctr"/>
            <a:endParaRPr lang="es-MX" sz="2800" dirty="0">
              <a:latin typeface="Algerian" panose="04020705040A02060702" pitchFamily="82" charset="0"/>
            </a:endParaRPr>
          </a:p>
          <a:p>
            <a:pPr algn="ctr"/>
            <a:endParaRPr lang="es-CO" sz="4000" dirty="0"/>
          </a:p>
        </p:txBody>
      </p:sp>
      <p:pic>
        <p:nvPicPr>
          <p:cNvPr id="6" name="Picture 2" descr="LA PARTICIPACIÓN CIUDADANA&#10;EN LA BÚSQUEDA DEL BIEN&#10;COMÚN&#10; ">
            <a:extLst>
              <a:ext uri="{FF2B5EF4-FFF2-40B4-BE49-F238E27FC236}">
                <a16:creationId xmlns:a16="http://schemas.microsoft.com/office/drawing/2014/main" xmlns="" id="{D4E068F0-9041-402F-B530-F4E0133253A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2081" y="4333848"/>
            <a:ext cx="5687530" cy="18431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04951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ángulo redondeado 6"/>
          <p:cNvSpPr/>
          <p:nvPr/>
        </p:nvSpPr>
        <p:spPr>
          <a:xfrm>
            <a:off x="573206" y="6168788"/>
            <a:ext cx="11054688" cy="450376"/>
          </a:xfrm>
          <a:prstGeom prst="roundRect">
            <a:avLst/>
          </a:prstGeom>
          <a:solidFill>
            <a:srgbClr val="264378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2" name="Rectángulo 1"/>
          <p:cNvSpPr/>
          <p:nvPr/>
        </p:nvSpPr>
        <p:spPr>
          <a:xfrm>
            <a:off x="5048518" y="3274199"/>
            <a:ext cx="298218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O" dirty="0"/>
              <a:t> </a:t>
            </a: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2494" y="238836"/>
            <a:ext cx="9216669" cy="993616"/>
          </a:xfrm>
          <a:prstGeom prst="rect">
            <a:avLst/>
          </a:prstGeom>
        </p:spPr>
      </p:pic>
      <p:sp>
        <p:nvSpPr>
          <p:cNvPr id="4" name="Título 3">
            <a:extLst>
              <a:ext uri="{FF2B5EF4-FFF2-40B4-BE49-F238E27FC236}">
                <a16:creationId xmlns:a16="http://schemas.microsoft.com/office/drawing/2014/main" xmlns="" id="{48E7DE55-BF64-46B7-B497-AB639266DD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s-MX" dirty="0">
                <a:latin typeface="Algerian" panose="04020705040A02060702" pitchFamily="82" charset="0"/>
              </a:rPr>
              <a:t/>
            </a:r>
            <a:br>
              <a:rPr lang="es-MX" dirty="0">
                <a:latin typeface="Algerian" panose="04020705040A02060702" pitchFamily="82" charset="0"/>
              </a:rPr>
            </a:br>
            <a:r>
              <a:rPr lang="es-MX" dirty="0">
                <a:latin typeface="Algerian" panose="04020705040A02060702" pitchFamily="82" charset="0"/>
              </a:rPr>
              <a:t/>
            </a:r>
            <a:br>
              <a:rPr lang="es-MX" dirty="0">
                <a:latin typeface="Algerian" panose="04020705040A02060702" pitchFamily="82" charset="0"/>
              </a:rPr>
            </a:br>
            <a:endParaRPr lang="es-CO" dirty="0"/>
          </a:p>
        </p:txBody>
      </p:sp>
      <p:sp>
        <p:nvSpPr>
          <p:cNvPr id="10" name="Marcador de contenido 9">
            <a:extLst>
              <a:ext uri="{FF2B5EF4-FFF2-40B4-BE49-F238E27FC236}">
                <a16:creationId xmlns:a16="http://schemas.microsoft.com/office/drawing/2014/main" xmlns="" id="{5D3061C5-4013-47CF-A0DF-03941CD468AB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0" y="1816977"/>
            <a:ext cx="10515600" cy="4675898"/>
          </a:xfrm>
        </p:spPr>
        <p:txBody>
          <a:bodyPr>
            <a:normAutofit fontScale="77500" lnSpcReduction="20000"/>
          </a:bodyPr>
          <a:lstStyle/>
          <a:p>
            <a:pPr algn="just"/>
            <a:r>
              <a:rPr lang="es-MX" sz="2300" dirty="0"/>
              <a:t>CONSTITUCIÓN POLÍTICA 1991, ARTÍCULOS 1 Y 2: DESTACA LAS FINALIDADES DEL ESTADO DENTRO DE UN MARCO JURÍDICO, DEMOCRÁTIVO Y PARTICIPATIVOEL PROCESO PARTICIPATIVO COMO VALOR Y PRINCIPIO FUNDAMENTAL</a:t>
            </a:r>
          </a:p>
          <a:p>
            <a:pPr algn="just"/>
            <a:r>
              <a:rPr lang="es-MX" sz="2300" dirty="0"/>
              <a:t>LEY 100 DE 1993, ARTICULO 153: ESTABLECE LA PARTICIPACIÓN COMO UN PRINCIPIO DEL SISTEMA GENERAL DE SEGURIDAD SOCIAL EN SALUD.</a:t>
            </a:r>
          </a:p>
          <a:p>
            <a:pPr algn="just"/>
            <a:r>
              <a:rPr lang="es-MX" sz="2300" dirty="0"/>
              <a:t>LEY 1438 DE 2011,ARTÍCULO 136: EL ACTUAL MINISTERIO DE SALUD Y PROTECCIÓN SOCIAL, DEFINE UNA POLÍTICA NACIONAL DE PARTICIPACIÓN SOCIAL-PPSS-.</a:t>
            </a:r>
          </a:p>
          <a:p>
            <a:pPr algn="just"/>
            <a:r>
              <a:rPr lang="es-MX" sz="2300" dirty="0"/>
              <a:t>LEY ESTATUTARIA 1751 DE 2015, ARTÍCULO 12: DISPONE QUE EL DERECHO A LA SALUD FUNDAMENTAL A LA SALUD COMPRENDE EL DERECHO DE LAS PERSONAS A PARTICIPAR EN LAS DECISIONES ADOPTADAS POR LOS AGENTES DEL SISTEMA DE SALUD QUE LA AFECTAN O INTERESAN</a:t>
            </a:r>
          </a:p>
          <a:p>
            <a:pPr algn="just"/>
            <a:r>
              <a:rPr lang="es-MX" sz="2300" dirty="0"/>
              <a:t>LEY ESTATUTARIA 1757 DE 2015: ADOPTA DISPOSICIONES DE PROMOCIÓN Y PROTECCIÓN AL DERECHO A LA PARTICIPACIÓN EN ASPECTOS COMO LA PLANEACIÓN, EL CONTROL SOCIAL A LO PÚBLICO Y LA FINANCIACIÓN</a:t>
            </a:r>
          </a:p>
          <a:p>
            <a:pPr algn="just"/>
            <a:r>
              <a:rPr lang="es-MX" sz="2300" dirty="0"/>
              <a:t>RESOLUCIÓN 429 DE 2016, ARTÍCULO 6: ADOPTA LA POLÍTICA DE ATENCIÓN INTEGRAL EN SALUD –PAIS, DETERMINA LA NECESIDAD DE INCORPORAR PLANES QUE INVOLUCREN LA PARTICIPACIÓN SOCIAL, MECANISMOS DE INCENTIVOS DE FINANCIAMIENTO, MECANISMOS DE DIFUSIÓN E INFORMACIÓN; PARA UNA MEJOR RETROALIMENTACIÓN DEL PROCESO</a:t>
            </a:r>
          </a:p>
          <a:p>
            <a:pPr algn="just"/>
            <a:r>
              <a:rPr lang="es-MX" sz="2300" dirty="0"/>
              <a:t>RESOLUCION 2063 DE 2017: POR LA CUAL SE ADOPTA LA POLITICA DE PARTICIPACIÓN SOCIAL EN SALUD</a:t>
            </a:r>
          </a:p>
          <a:p>
            <a:pPr algn="just"/>
            <a:endParaRPr lang="es-MX" sz="2600" dirty="0"/>
          </a:p>
          <a:p>
            <a:endParaRPr lang="es-CO" dirty="0"/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xmlns="" id="{480598D7-4B2E-4B65-96CB-2915C18A4449}"/>
              </a:ext>
            </a:extLst>
          </p:cNvPr>
          <p:cNvSpPr txBox="1"/>
          <p:nvPr/>
        </p:nvSpPr>
        <p:spPr>
          <a:xfrm>
            <a:off x="2173356" y="1027906"/>
            <a:ext cx="7142922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MX" sz="2400" dirty="0">
                <a:latin typeface="Algerian" panose="04020705040A02060702" pitchFamily="82" charset="0"/>
              </a:rPr>
              <a:t>NORMATIVIDAD POLITICA DE PARTICIPACIÓN SOCIAL EN SALUD-PPSS-</a:t>
            </a:r>
            <a:endParaRPr lang="es-CO" sz="2400" dirty="0"/>
          </a:p>
        </p:txBody>
      </p:sp>
    </p:spTree>
    <p:extLst>
      <p:ext uri="{BB962C8B-B14F-4D97-AF65-F5344CB8AC3E}">
        <p14:creationId xmlns:p14="http://schemas.microsoft.com/office/powerpoint/2010/main" val="115977567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ángulo redondeado 6"/>
          <p:cNvSpPr/>
          <p:nvPr/>
        </p:nvSpPr>
        <p:spPr>
          <a:xfrm>
            <a:off x="573206" y="6168788"/>
            <a:ext cx="11054688" cy="450376"/>
          </a:xfrm>
          <a:prstGeom prst="roundRect">
            <a:avLst/>
          </a:prstGeom>
          <a:solidFill>
            <a:srgbClr val="264378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2" name="Rectángulo 1"/>
          <p:cNvSpPr/>
          <p:nvPr/>
        </p:nvSpPr>
        <p:spPr>
          <a:xfrm>
            <a:off x="5048518" y="3274199"/>
            <a:ext cx="298218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O" dirty="0"/>
              <a:t> </a:t>
            </a: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2494" y="238836"/>
            <a:ext cx="9216669" cy="993616"/>
          </a:xfrm>
          <a:prstGeom prst="rect">
            <a:avLst/>
          </a:prstGeom>
        </p:spPr>
      </p:pic>
      <p:sp>
        <p:nvSpPr>
          <p:cNvPr id="4" name="Título 3">
            <a:extLst>
              <a:ext uri="{FF2B5EF4-FFF2-40B4-BE49-F238E27FC236}">
                <a16:creationId xmlns:a16="http://schemas.microsoft.com/office/drawing/2014/main" xmlns="" id="{48E7DE55-BF64-46B7-B497-AB639266DD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s-MX" dirty="0">
                <a:latin typeface="Algerian" panose="04020705040A02060702" pitchFamily="82" charset="0"/>
              </a:rPr>
              <a:t/>
            </a:r>
            <a:br>
              <a:rPr lang="es-MX" dirty="0">
                <a:latin typeface="Algerian" panose="04020705040A02060702" pitchFamily="82" charset="0"/>
              </a:rPr>
            </a:br>
            <a:r>
              <a:rPr lang="es-MX" dirty="0">
                <a:latin typeface="Algerian" panose="04020705040A02060702" pitchFamily="82" charset="0"/>
              </a:rPr>
              <a:t/>
            </a:r>
            <a:br>
              <a:rPr lang="es-MX" dirty="0">
                <a:latin typeface="Algerian" panose="04020705040A02060702" pitchFamily="82" charset="0"/>
              </a:rPr>
            </a:br>
            <a:endParaRPr lang="es-CO" dirty="0"/>
          </a:p>
        </p:txBody>
      </p:sp>
      <p:sp>
        <p:nvSpPr>
          <p:cNvPr id="10" name="Marcador de contenido 9">
            <a:extLst>
              <a:ext uri="{FF2B5EF4-FFF2-40B4-BE49-F238E27FC236}">
                <a16:creationId xmlns:a16="http://schemas.microsoft.com/office/drawing/2014/main" xmlns="" id="{5D3061C5-4013-47CF-A0DF-03941CD468AB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384313" y="1982014"/>
            <a:ext cx="11449877" cy="4299516"/>
          </a:xfrm>
        </p:spPr>
        <p:txBody>
          <a:bodyPr>
            <a:normAutofit lnSpcReduction="10000"/>
          </a:bodyPr>
          <a:lstStyle/>
          <a:p>
            <a:pPr algn="just"/>
            <a:r>
              <a:rPr lang="es-MX" sz="2400" dirty="0"/>
              <a:t>GARANTÍA DEL DERECHO A LA PARTICIPACIÓN SOCIAL EN SALUD: EL MINISTERIO DE SALUD Y PROTECCIÓN SOCIAL DEBERÁ PROMOVER QUE LA PPSS SEA EL INSTRUMENTO PARA GARANTIZAR EL EJERCICIO DEL DERECHO A LA PARTICIPACIÓN SOCIAL EN SALUD POR MEDIO DE LINEAMIENTOS, ORIENTACIONES Y BRINDANDO EL APOYO TÉCNICO NECESARIO.</a:t>
            </a:r>
          </a:p>
          <a:p>
            <a:pPr algn="just"/>
            <a:r>
              <a:rPr lang="es-MX" sz="2400" dirty="0"/>
              <a:t>RESPETO DEL DERECHO ALA PARTICIPACIÓN SOCIAL EN SALUD: LAS INSTANCIAS RESPONSABLES DE EJECUTAR LA PPSS, DEBERÁN RESPETAR EL DERECHO A LA PARTICIPACIÓN EN CUMPLIMIENTO DE SUS OBJETIVOS, SIN NINGÚN TIPO DE LIMITACIÓN O DISCRIMINACIÓN </a:t>
            </a:r>
          </a:p>
          <a:p>
            <a:pPr algn="just"/>
            <a:r>
              <a:rPr lang="es-MX" sz="2400" dirty="0"/>
              <a:t>PROMOCIÓN Y PROTECCIÓN DEL DERECHO A LA PARTICIPACIÓN SOCIAL EN SALUD: LAS INSTANCIAS COMPETENTES DE EJECUTAR LA PPSS DEBERAN IMPLEMENTAR Y FORTALECER LOS ESPACIOS DE PARTICIPACIÓN EN CUMPLIMIENTO DE LOS OBJETIVOS DE LA MISMA</a:t>
            </a:r>
          </a:p>
          <a:p>
            <a:endParaRPr lang="es-CO" dirty="0"/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xmlns="" id="{480598D7-4B2E-4B65-96CB-2915C18A4449}"/>
              </a:ext>
            </a:extLst>
          </p:cNvPr>
          <p:cNvSpPr txBox="1"/>
          <p:nvPr/>
        </p:nvSpPr>
        <p:spPr>
          <a:xfrm>
            <a:off x="2220827" y="967409"/>
            <a:ext cx="7903834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MX" sz="2800" dirty="0">
                <a:latin typeface="Algerian" panose="04020705040A02060702" pitchFamily="82" charset="0"/>
              </a:rPr>
              <a:t>RESPONSABILIDADES QUE GENERA LA POLÍTICA DE PARTICIPACIÓN SOCIAL EN SALUD</a:t>
            </a:r>
            <a:endParaRPr lang="es-CO" sz="2800" dirty="0">
              <a:latin typeface="Algerian" panose="04020705040A02060702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4927797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ángulo redondeado 6"/>
          <p:cNvSpPr/>
          <p:nvPr/>
        </p:nvSpPr>
        <p:spPr>
          <a:xfrm>
            <a:off x="573206" y="6168788"/>
            <a:ext cx="11054688" cy="450376"/>
          </a:xfrm>
          <a:prstGeom prst="roundRect">
            <a:avLst/>
          </a:prstGeom>
          <a:solidFill>
            <a:srgbClr val="264378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2" name="Rectángulo 1"/>
          <p:cNvSpPr/>
          <p:nvPr/>
        </p:nvSpPr>
        <p:spPr>
          <a:xfrm>
            <a:off x="5048518" y="3274199"/>
            <a:ext cx="298218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O" dirty="0"/>
              <a:t> </a:t>
            </a: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2494" y="238836"/>
            <a:ext cx="9216669" cy="993616"/>
          </a:xfrm>
          <a:prstGeom prst="rect">
            <a:avLst/>
          </a:prstGeom>
        </p:spPr>
      </p:pic>
      <p:sp>
        <p:nvSpPr>
          <p:cNvPr id="4" name="Título 3">
            <a:extLst>
              <a:ext uri="{FF2B5EF4-FFF2-40B4-BE49-F238E27FC236}">
                <a16:creationId xmlns:a16="http://schemas.microsoft.com/office/drawing/2014/main" xmlns="" id="{48E7DE55-BF64-46B7-B497-AB639266DD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s-MX" dirty="0">
                <a:latin typeface="Algerian" panose="04020705040A02060702" pitchFamily="82" charset="0"/>
              </a:rPr>
              <a:t/>
            </a:r>
            <a:br>
              <a:rPr lang="es-MX" dirty="0">
                <a:latin typeface="Algerian" panose="04020705040A02060702" pitchFamily="82" charset="0"/>
              </a:rPr>
            </a:br>
            <a:r>
              <a:rPr lang="es-MX" dirty="0">
                <a:latin typeface="Algerian" panose="04020705040A02060702" pitchFamily="82" charset="0"/>
              </a:rPr>
              <a:t/>
            </a:r>
            <a:br>
              <a:rPr lang="es-MX" dirty="0">
                <a:latin typeface="Algerian" panose="04020705040A02060702" pitchFamily="82" charset="0"/>
              </a:rPr>
            </a:br>
            <a:endParaRPr lang="es-CO" dirty="0"/>
          </a:p>
        </p:txBody>
      </p:sp>
      <p:sp>
        <p:nvSpPr>
          <p:cNvPr id="10" name="Marcador de contenido 9">
            <a:extLst>
              <a:ext uri="{FF2B5EF4-FFF2-40B4-BE49-F238E27FC236}">
                <a16:creationId xmlns:a16="http://schemas.microsoft.com/office/drawing/2014/main" xmlns="" id="{5D3061C5-4013-47CF-A0DF-03941CD468AB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384313" y="1982014"/>
            <a:ext cx="11449877" cy="4637150"/>
          </a:xfrm>
        </p:spPr>
        <p:txBody>
          <a:bodyPr>
            <a:normAutofit/>
          </a:bodyPr>
          <a:lstStyle/>
          <a:p>
            <a:pPr algn="l"/>
            <a:endParaRPr lang="es-CO" sz="1800" b="0" i="0" u="none" strike="noStrike" baseline="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algn="just"/>
            <a:r>
              <a:rPr lang="es-MX" sz="1800" b="1" i="0" u="none" strike="noStrike" baseline="0" dirty="0">
                <a:solidFill>
                  <a:srgbClr val="000000"/>
                </a:solidFill>
                <a:latin typeface="Arial" panose="020B0604020202020204" pitchFamily="34" charset="0"/>
              </a:rPr>
              <a:t>Enfoque de derechos </a:t>
            </a:r>
            <a:r>
              <a:rPr lang="es-MX" sz="1800" b="0" i="0" u="none" strike="noStrike" baseline="0" dirty="0">
                <a:solidFill>
                  <a:srgbClr val="000000"/>
                </a:solidFill>
                <a:latin typeface="Arial" panose="020B0604020202020204" pitchFamily="34" charset="0"/>
              </a:rPr>
              <a:t>- (sujetos de derechos- el Estado garantiza y restable) </a:t>
            </a:r>
          </a:p>
          <a:p>
            <a:pPr algn="just"/>
            <a:r>
              <a:rPr lang="es-MX" sz="1800" b="1" i="0" u="none" strike="noStrike" baseline="0" dirty="0">
                <a:solidFill>
                  <a:srgbClr val="000000"/>
                </a:solidFill>
                <a:latin typeface="Arial" panose="020B0604020202020204" pitchFamily="34" charset="0"/>
              </a:rPr>
              <a:t>Territorialidad </a:t>
            </a:r>
            <a:r>
              <a:rPr lang="es-MX" sz="1800" b="0" i="0" u="none" strike="noStrike" baseline="0" dirty="0">
                <a:solidFill>
                  <a:srgbClr val="000000"/>
                </a:solidFill>
                <a:latin typeface="Arial" panose="020B0604020202020204" pitchFamily="34" charset="0"/>
              </a:rPr>
              <a:t>– (especificidad de las dinámicas en los territorios) </a:t>
            </a:r>
          </a:p>
          <a:p>
            <a:pPr algn="just"/>
            <a:r>
              <a:rPr lang="es-CO" sz="1800" b="1" i="0" u="none" strike="noStrike" baseline="0" dirty="0">
                <a:solidFill>
                  <a:srgbClr val="000000"/>
                </a:solidFill>
                <a:latin typeface="Arial" panose="020B0604020202020204" pitchFamily="34" charset="0"/>
              </a:rPr>
              <a:t>Diversidad </a:t>
            </a:r>
            <a:r>
              <a:rPr lang="es-CO" sz="1800" b="0" i="0" u="none" strike="noStrike" baseline="0" dirty="0">
                <a:solidFill>
                  <a:srgbClr val="000000"/>
                </a:solidFill>
                <a:latin typeface="Arial" panose="020B0604020202020204" pitchFamily="34" charset="0"/>
              </a:rPr>
              <a:t>– (pluralidad étnica, cultural, sexo, religiosa, política) </a:t>
            </a:r>
          </a:p>
          <a:p>
            <a:pPr algn="just"/>
            <a:r>
              <a:rPr lang="es-MX" sz="1800" b="1" i="0" u="none" strike="noStrike" baseline="0" dirty="0">
                <a:solidFill>
                  <a:srgbClr val="000000"/>
                </a:solidFill>
                <a:latin typeface="Arial" panose="020B0604020202020204" pitchFamily="34" charset="0"/>
              </a:rPr>
              <a:t>Solidaridad </a:t>
            </a:r>
            <a:r>
              <a:rPr lang="es-MX" sz="1800" b="0" i="0" u="none" strike="noStrike" baseline="0" dirty="0">
                <a:solidFill>
                  <a:srgbClr val="000000"/>
                </a:solidFill>
                <a:latin typeface="Arial" panose="020B0604020202020204" pitchFamily="34" charset="0"/>
              </a:rPr>
              <a:t>- (acción articulada entre ciudadanos, organizaciones e instituciones) </a:t>
            </a:r>
          </a:p>
          <a:p>
            <a:pPr algn="just"/>
            <a:r>
              <a:rPr lang="es-MX" sz="1800" b="1" i="0" u="none" strike="noStrike" baseline="0" dirty="0">
                <a:solidFill>
                  <a:srgbClr val="000000"/>
                </a:solidFill>
                <a:latin typeface="Arial" panose="020B0604020202020204" pitchFamily="34" charset="0"/>
              </a:rPr>
              <a:t>Autonomía </a:t>
            </a:r>
            <a:r>
              <a:rPr lang="es-MX" sz="1800" b="0" i="0" u="none" strike="noStrike" baseline="0" dirty="0">
                <a:solidFill>
                  <a:srgbClr val="000000"/>
                </a:solidFill>
                <a:latin typeface="Arial" panose="020B0604020202020204" pitchFamily="34" charset="0"/>
              </a:rPr>
              <a:t>- (libertad y dignidad para el ejercicio del derecho a participar) </a:t>
            </a:r>
          </a:p>
          <a:p>
            <a:pPr algn="just"/>
            <a:r>
              <a:rPr lang="es-MX" sz="1800" b="1" i="0" u="none" strike="noStrike" baseline="0" dirty="0">
                <a:solidFill>
                  <a:srgbClr val="000000"/>
                </a:solidFill>
                <a:latin typeface="Arial" panose="020B0604020202020204" pitchFamily="34" charset="0"/>
              </a:rPr>
              <a:t>Equidad </a:t>
            </a:r>
            <a:r>
              <a:rPr lang="es-MX" sz="1800" b="0" i="0" u="none" strike="noStrike" baseline="0" dirty="0">
                <a:solidFill>
                  <a:srgbClr val="000000"/>
                </a:solidFill>
                <a:latin typeface="Arial" panose="020B0604020202020204" pitchFamily="34" charset="0"/>
              </a:rPr>
              <a:t>– (reconocimiento de diferencias sin discriminación) </a:t>
            </a:r>
          </a:p>
          <a:p>
            <a:pPr algn="just"/>
            <a:r>
              <a:rPr lang="es-MX" sz="1800" b="1" i="0" u="none" strike="noStrike" baseline="0" dirty="0">
                <a:solidFill>
                  <a:srgbClr val="000000"/>
                </a:solidFill>
                <a:latin typeface="Arial" panose="020B0604020202020204" pitchFamily="34" charset="0"/>
              </a:rPr>
              <a:t>Transparencia </a:t>
            </a:r>
            <a:r>
              <a:rPr lang="es-MX" sz="1800" b="0" i="0" u="none" strike="noStrike" baseline="0" dirty="0">
                <a:solidFill>
                  <a:srgbClr val="000000"/>
                </a:solidFill>
                <a:latin typeface="Arial" panose="020B0604020202020204" pitchFamily="34" charset="0"/>
              </a:rPr>
              <a:t>– (acceso a la información y ejercicio del control social) </a:t>
            </a:r>
          </a:p>
          <a:p>
            <a:pPr algn="just"/>
            <a:r>
              <a:rPr lang="es-MX" sz="1800" b="1" i="0" u="none" strike="noStrike" baseline="0" dirty="0">
                <a:solidFill>
                  <a:srgbClr val="000000"/>
                </a:solidFill>
                <a:latin typeface="Arial" panose="020B0604020202020204" pitchFamily="34" charset="0"/>
              </a:rPr>
              <a:t>Corresponsabilidad </a:t>
            </a:r>
            <a:r>
              <a:rPr lang="es-MX" sz="1800" b="0" i="0" u="none" strike="noStrike" baseline="0" dirty="0">
                <a:solidFill>
                  <a:srgbClr val="000000"/>
                </a:solidFill>
                <a:latin typeface="Arial" panose="020B0604020202020204" pitchFamily="34" charset="0"/>
              </a:rPr>
              <a:t>- (articulación y concurrencia entre actores del sistema) </a:t>
            </a:r>
          </a:p>
          <a:p>
            <a:endParaRPr lang="es-MX" sz="1800" b="0" i="0" u="none" strike="noStrike" baseline="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endParaRPr lang="es-MX" sz="1800" b="0" i="0" u="none" strike="noStrike" baseline="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endParaRPr lang="es-CO" sz="1800" b="0" i="0" u="none" strike="noStrike" baseline="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endParaRPr lang="es-MX" sz="1800" b="0" i="0" u="none" strike="noStrike" baseline="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marL="0" indent="0">
              <a:buNone/>
            </a:pPr>
            <a:endParaRPr lang="es-MX" sz="2800" dirty="0"/>
          </a:p>
          <a:p>
            <a:endParaRPr lang="es-CO" dirty="0"/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xmlns="" id="{480598D7-4B2E-4B65-96CB-2915C18A4449}"/>
              </a:ext>
            </a:extLst>
          </p:cNvPr>
          <p:cNvSpPr txBox="1"/>
          <p:nvPr/>
        </p:nvSpPr>
        <p:spPr>
          <a:xfrm>
            <a:off x="2173356" y="1027906"/>
            <a:ext cx="7142922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endParaRPr lang="es-MX" sz="2800" dirty="0">
              <a:latin typeface="Algerian" panose="04020705040A02060702" pitchFamily="82" charset="0"/>
            </a:endParaRPr>
          </a:p>
          <a:p>
            <a:pPr algn="ctr"/>
            <a:r>
              <a:rPr lang="es-MX" sz="2800" dirty="0">
                <a:latin typeface="Algerian" panose="04020705040A02060702" pitchFamily="82" charset="0"/>
              </a:rPr>
              <a:t>PRINCIPIOS ORIENTADORES DE LA PPSS</a:t>
            </a:r>
            <a:endParaRPr lang="es-CO" sz="2800" dirty="0">
              <a:latin typeface="Algerian" panose="04020705040A02060702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9345789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ángulo redondeado 6"/>
          <p:cNvSpPr/>
          <p:nvPr/>
        </p:nvSpPr>
        <p:spPr>
          <a:xfrm>
            <a:off x="573206" y="6168788"/>
            <a:ext cx="11054688" cy="450376"/>
          </a:xfrm>
          <a:prstGeom prst="roundRect">
            <a:avLst/>
          </a:prstGeom>
          <a:solidFill>
            <a:srgbClr val="264378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2" name="Rectángulo 1"/>
          <p:cNvSpPr/>
          <p:nvPr/>
        </p:nvSpPr>
        <p:spPr>
          <a:xfrm>
            <a:off x="5048518" y="3274199"/>
            <a:ext cx="298218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O" dirty="0"/>
              <a:t> </a:t>
            </a: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2494" y="238836"/>
            <a:ext cx="9216669" cy="993616"/>
          </a:xfrm>
          <a:prstGeom prst="rect">
            <a:avLst/>
          </a:prstGeom>
        </p:spPr>
      </p:pic>
      <p:sp>
        <p:nvSpPr>
          <p:cNvPr id="4" name="Título 3">
            <a:extLst>
              <a:ext uri="{FF2B5EF4-FFF2-40B4-BE49-F238E27FC236}">
                <a16:creationId xmlns:a16="http://schemas.microsoft.com/office/drawing/2014/main" xmlns="" id="{48E7DE55-BF64-46B7-B497-AB639266DD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s-MX" dirty="0">
                <a:latin typeface="Algerian" panose="04020705040A02060702" pitchFamily="82" charset="0"/>
              </a:rPr>
              <a:t/>
            </a:r>
            <a:br>
              <a:rPr lang="es-MX" dirty="0">
                <a:latin typeface="Algerian" panose="04020705040A02060702" pitchFamily="82" charset="0"/>
              </a:rPr>
            </a:br>
            <a:r>
              <a:rPr lang="es-MX" dirty="0">
                <a:latin typeface="Algerian" panose="04020705040A02060702" pitchFamily="82" charset="0"/>
              </a:rPr>
              <a:t/>
            </a:r>
            <a:br>
              <a:rPr lang="es-MX" dirty="0">
                <a:latin typeface="Algerian" panose="04020705040A02060702" pitchFamily="82" charset="0"/>
              </a:rPr>
            </a:br>
            <a:endParaRPr lang="es-CO" dirty="0"/>
          </a:p>
        </p:txBody>
      </p:sp>
      <p:sp>
        <p:nvSpPr>
          <p:cNvPr id="10" name="Marcador de contenido 9">
            <a:extLst>
              <a:ext uri="{FF2B5EF4-FFF2-40B4-BE49-F238E27FC236}">
                <a16:creationId xmlns:a16="http://schemas.microsoft.com/office/drawing/2014/main" xmlns="" id="{5D3061C5-4013-47CF-A0DF-03941CD468AB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384313" y="1982014"/>
            <a:ext cx="11449877" cy="4637150"/>
          </a:xfrm>
        </p:spPr>
        <p:txBody>
          <a:bodyPr>
            <a:normAutofit fontScale="77500" lnSpcReduction="20000"/>
          </a:bodyPr>
          <a:lstStyle/>
          <a:p>
            <a:r>
              <a:rPr lang="es-MX" sz="2800" dirty="0">
                <a:solidFill>
                  <a:schemeClr val="accent5"/>
                </a:solidFill>
              </a:rPr>
              <a:t>EJE 1</a:t>
            </a:r>
            <a:r>
              <a:rPr lang="es-MX" sz="2800" dirty="0"/>
              <a:t>.FORTALECIMIENTO INSTITUCIONAL: CUMPLIMIENTO DEL ESTADO COMO GARANTE DEL PROCESO DE PARTICIPACIÓN, A TRAVÉS DE LOS RECURSOS TÉCNICOS, LOGISTICOS, OPERATIVOS, FINANCIEROS Y HUMANOS.</a:t>
            </a:r>
          </a:p>
          <a:p>
            <a:r>
              <a:rPr lang="es-MX" sz="2800" dirty="0">
                <a:solidFill>
                  <a:schemeClr val="accent5"/>
                </a:solidFill>
              </a:rPr>
              <a:t>EJE 2</a:t>
            </a:r>
            <a:r>
              <a:rPr lang="es-MX" sz="2800" dirty="0"/>
              <a:t>. EMPODERAMIENTO DE LA CIUDADANÍA Y LAS ORGANIZACIONES SOCIALES EN SALUD: CAPACIDAD CIUDADANA PARA INTERVENIR ACTIVAMENTE, INCIDIR Y DECIDIR EN LA DEFINICIÓN, FORMULACIÓN DE POLÍTICAS PÚBLICAS DE SALUD:DISEÑO, EJECUCIÓN, EVALUACIÓN Y AJUSTE.</a:t>
            </a:r>
          </a:p>
          <a:p>
            <a:r>
              <a:rPr lang="es-MX" sz="2800" dirty="0">
                <a:solidFill>
                  <a:schemeClr val="accent5"/>
                </a:solidFill>
              </a:rPr>
              <a:t>EJE 3.</a:t>
            </a:r>
            <a:r>
              <a:rPr lang="es-MX" sz="2800" dirty="0"/>
              <a:t> IMPULSO A LA CULTURA DE LA SALUD: EL ESTADO DEBE FOMENTAR EL DESARROLLO DE LA APROPIACIPON DE LA SALUD EN LA VIDA COTIDIANA Y EN EL EJERCICIO DEL CUIDADO (COLECTIVO) Y DEL AUTOCUIDADO (INDIVIDUAL) COMO ELEMENTO ESENCIAL  PARA EL CUMPLIMIENTO DEL DERECHO A LA SALUD.</a:t>
            </a:r>
          </a:p>
          <a:p>
            <a:r>
              <a:rPr lang="es-MX" sz="2800" dirty="0">
                <a:solidFill>
                  <a:schemeClr val="accent5"/>
                </a:solidFill>
              </a:rPr>
              <a:t>EJE 4. </a:t>
            </a:r>
            <a:r>
              <a:rPr lang="es-MX" sz="2800" dirty="0"/>
              <a:t>CONTROL SOCIAL: INCENTIVAR EL EJERCICIO DEL CONTROL SOCIAL Y VEEDURÍA DE RECURSOS DEL SECTOR SALUD Y EL CUMPLIMIENTO DE LOS PLANES DE BENEFICIOS.</a:t>
            </a:r>
          </a:p>
          <a:p>
            <a:r>
              <a:rPr lang="es-MX" sz="2800" dirty="0">
                <a:solidFill>
                  <a:schemeClr val="accent5"/>
                </a:solidFill>
              </a:rPr>
              <a:t>EJE 5</a:t>
            </a:r>
            <a:r>
              <a:rPr lang="es-MX" sz="2800" dirty="0"/>
              <a:t>. GESTIÓN Y GARANTÍA EN SALUD CON PARTICIPACIÓN EN EL PROCESO DE DECISIÓN: PROMOVER LOS PROCESOS DE GESTIÓN Y GARANTÍA EN SALUD, Y LA PARTICIPACIÓN EN LA PRESUPUESTACIÓN PARTICIPATIVA EN SALUD-</a:t>
            </a:r>
            <a:endParaRPr lang="es-CO" sz="2800" dirty="0"/>
          </a:p>
          <a:p>
            <a:endParaRPr lang="es-CO" dirty="0"/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xmlns="" id="{480598D7-4B2E-4B65-96CB-2915C18A4449}"/>
              </a:ext>
            </a:extLst>
          </p:cNvPr>
          <p:cNvSpPr txBox="1"/>
          <p:nvPr/>
        </p:nvSpPr>
        <p:spPr>
          <a:xfrm>
            <a:off x="2173356" y="1027906"/>
            <a:ext cx="7142922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MX" sz="2800" dirty="0">
                <a:latin typeface="Algerian" panose="04020705040A02060702" pitchFamily="82" charset="0"/>
              </a:rPr>
              <a:t>EJES DE LA PPPS</a:t>
            </a:r>
            <a:endParaRPr lang="es-CO" sz="2800" dirty="0">
              <a:latin typeface="Algerian" panose="04020705040A02060702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164937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ángulo redondeado 6"/>
          <p:cNvSpPr/>
          <p:nvPr/>
        </p:nvSpPr>
        <p:spPr>
          <a:xfrm>
            <a:off x="573206" y="6168788"/>
            <a:ext cx="11054688" cy="450376"/>
          </a:xfrm>
          <a:prstGeom prst="roundRect">
            <a:avLst/>
          </a:prstGeom>
          <a:solidFill>
            <a:srgbClr val="264378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2" name="Rectángulo 1"/>
          <p:cNvSpPr/>
          <p:nvPr/>
        </p:nvSpPr>
        <p:spPr>
          <a:xfrm>
            <a:off x="5048518" y="3274199"/>
            <a:ext cx="298218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O" dirty="0"/>
              <a:t> </a:t>
            </a: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2494" y="238836"/>
            <a:ext cx="9216669" cy="993616"/>
          </a:xfrm>
          <a:prstGeom prst="rect">
            <a:avLst/>
          </a:prstGeom>
        </p:spPr>
      </p:pic>
      <p:sp>
        <p:nvSpPr>
          <p:cNvPr id="4" name="Título 3">
            <a:extLst>
              <a:ext uri="{FF2B5EF4-FFF2-40B4-BE49-F238E27FC236}">
                <a16:creationId xmlns:a16="http://schemas.microsoft.com/office/drawing/2014/main" xmlns="" id="{48E7DE55-BF64-46B7-B497-AB639266DD79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1730375" y="1630363"/>
            <a:ext cx="10461625" cy="52663"/>
          </a:xfrm>
        </p:spPr>
        <p:txBody>
          <a:bodyPr>
            <a:normAutofit fontScale="90000"/>
          </a:bodyPr>
          <a:lstStyle/>
          <a:p>
            <a:pPr algn="ctr"/>
            <a:r>
              <a:rPr lang="es-MX" dirty="0">
                <a:latin typeface="Algerian" panose="04020705040A02060702" pitchFamily="82" charset="0"/>
              </a:rPr>
              <a:t/>
            </a:r>
            <a:br>
              <a:rPr lang="es-MX" dirty="0">
                <a:latin typeface="Algerian" panose="04020705040A02060702" pitchFamily="82" charset="0"/>
              </a:rPr>
            </a:br>
            <a:r>
              <a:rPr lang="es-MX" dirty="0">
                <a:latin typeface="Algerian" panose="04020705040A02060702" pitchFamily="82" charset="0"/>
              </a:rPr>
              <a:t/>
            </a:r>
            <a:br>
              <a:rPr lang="es-MX" dirty="0">
                <a:latin typeface="Algerian" panose="04020705040A02060702" pitchFamily="82" charset="0"/>
              </a:rPr>
            </a:br>
            <a:endParaRPr lang="es-CO" dirty="0"/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xmlns="" id="{480598D7-4B2E-4B65-96CB-2915C18A4449}"/>
              </a:ext>
            </a:extLst>
          </p:cNvPr>
          <p:cNvSpPr txBox="1"/>
          <p:nvPr/>
        </p:nvSpPr>
        <p:spPr>
          <a:xfrm>
            <a:off x="1422494" y="1161774"/>
            <a:ext cx="8587408" cy="153888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MX" sz="5400" dirty="0">
                <a:latin typeface="Algerian" panose="04020705040A02060702" pitchFamily="82" charset="0"/>
              </a:rPr>
              <a:t>CONCEPTO</a:t>
            </a:r>
          </a:p>
          <a:p>
            <a:pPr algn="ctr"/>
            <a:endParaRPr lang="es-CO" sz="4000" dirty="0"/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xmlns="" id="{E2A3154C-2AA8-4982-B5D6-9CD00F34C11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66837" y="1238250"/>
            <a:ext cx="9458325" cy="4381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4276205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253</TotalTime>
  <Words>959</Words>
  <Application>Microsoft Office PowerPoint</Application>
  <PresentationFormat>Panorámica</PresentationFormat>
  <Paragraphs>67</Paragraphs>
  <Slides>11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11</vt:i4>
      </vt:variant>
    </vt:vector>
  </HeadingPairs>
  <TitlesOfParts>
    <vt:vector size="16" baseType="lpstr">
      <vt:lpstr>Algerian</vt:lpstr>
      <vt:lpstr>Arial</vt:lpstr>
      <vt:lpstr>Calibri</vt:lpstr>
      <vt:lpstr>Calibri Light</vt:lpstr>
      <vt:lpstr>Tema de Office</vt:lpstr>
      <vt:lpstr>  </vt:lpstr>
      <vt:lpstr>  </vt:lpstr>
      <vt:lpstr>  </vt:lpstr>
      <vt:lpstr>  </vt:lpstr>
      <vt:lpstr>  </vt:lpstr>
      <vt:lpstr>  </vt:lpstr>
      <vt:lpstr>  </vt:lpstr>
      <vt:lpstr>  </vt:lpstr>
      <vt:lpstr>  </vt:lpstr>
      <vt:lpstr>  </vt:lpstr>
      <vt:lpstr>  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CTRL-INT</dc:creator>
  <cp:lastModifiedBy>pc126</cp:lastModifiedBy>
  <cp:revision>21</cp:revision>
  <dcterms:created xsi:type="dcterms:W3CDTF">2019-09-11T20:42:49Z</dcterms:created>
  <dcterms:modified xsi:type="dcterms:W3CDTF">2020-11-03T17:46:51Z</dcterms:modified>
</cp:coreProperties>
</file>