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0" r:id="rId3"/>
    <p:sldId id="260" r:id="rId4"/>
    <p:sldId id="270" r:id="rId5"/>
    <p:sldId id="263" r:id="rId6"/>
    <p:sldId id="262" r:id="rId7"/>
    <p:sldId id="269" r:id="rId8"/>
    <p:sldId id="268" r:id="rId9"/>
    <p:sldId id="267" r:id="rId10"/>
    <p:sldId id="272" r:id="rId11"/>
    <p:sldId id="265" r:id="rId12"/>
    <p:sldId id="274" r:id="rId13"/>
    <p:sldId id="271" r:id="rId14"/>
    <p:sldId id="275" r:id="rId15"/>
    <p:sldId id="273" r:id="rId16"/>
    <p:sldId id="276" r:id="rId17"/>
    <p:sldId id="277" r:id="rId18"/>
    <p:sldId id="278" r:id="rId1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378"/>
    <a:srgbClr val="255D8F"/>
    <a:srgbClr val="27457B"/>
    <a:srgbClr val="223C6C"/>
    <a:srgbClr val="233E6F"/>
    <a:srgbClr val="2A4B86"/>
    <a:srgbClr val="305598"/>
    <a:srgbClr val="244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53"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CEFA3DC0-AC2F-4545-8EAE-6C85BF2E981E}" type="datetimeFigureOut">
              <a:rPr lang="es-CO" smtClean="0"/>
              <a:t>02/09/2021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2895852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CEFA3DC0-AC2F-4545-8EAE-6C85BF2E981E}" type="datetimeFigureOut">
              <a:rPr lang="es-CO" smtClean="0"/>
              <a:t>02/09/2021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2275325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CEFA3DC0-AC2F-4545-8EAE-6C85BF2E981E}" type="datetimeFigureOut">
              <a:rPr lang="es-CO" smtClean="0"/>
              <a:t>02/09/2021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310503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CEFA3DC0-AC2F-4545-8EAE-6C85BF2E981E}" type="datetimeFigureOut">
              <a:rPr lang="es-CO" smtClean="0"/>
              <a:t>02/09/2021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1735509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CEFA3DC0-AC2F-4545-8EAE-6C85BF2E981E}" type="datetimeFigureOut">
              <a:rPr lang="es-CO" smtClean="0"/>
              <a:t>02/09/2021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255344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CEFA3DC0-AC2F-4545-8EAE-6C85BF2E981E}" type="datetimeFigureOut">
              <a:rPr lang="es-CO" smtClean="0"/>
              <a:t>02/09/2021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2255522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CEFA3DC0-AC2F-4545-8EAE-6C85BF2E981E}" type="datetimeFigureOut">
              <a:rPr lang="es-CO" smtClean="0"/>
              <a:t>02/09/2021</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477219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CEFA3DC0-AC2F-4545-8EAE-6C85BF2E981E}" type="datetimeFigureOut">
              <a:rPr lang="es-CO" smtClean="0"/>
              <a:t>02/09/2021</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775465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EFA3DC0-AC2F-4545-8EAE-6C85BF2E981E}" type="datetimeFigureOut">
              <a:rPr lang="es-CO" smtClean="0"/>
              <a:t>02/09/2021</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987446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EFA3DC0-AC2F-4545-8EAE-6C85BF2E981E}" type="datetimeFigureOut">
              <a:rPr lang="es-CO" smtClean="0"/>
              <a:t>02/09/2021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89915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CEFA3DC0-AC2F-4545-8EAE-6C85BF2E981E}" type="datetimeFigureOut">
              <a:rPr lang="es-CO" smtClean="0"/>
              <a:t>02/09/2021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744EFB5-4CD8-442F-A60B-AF5A49BE77C7}" type="slidenum">
              <a:rPr lang="es-CO" smtClean="0"/>
              <a:t>‹Nº›</a:t>
            </a:fld>
            <a:endParaRPr lang="es-CO"/>
          </a:p>
        </p:txBody>
      </p:sp>
    </p:spTree>
    <p:extLst>
      <p:ext uri="{BB962C8B-B14F-4D97-AF65-F5344CB8AC3E}">
        <p14:creationId xmlns:p14="http://schemas.microsoft.com/office/powerpoint/2010/main" val="4718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FA3DC0-AC2F-4545-8EAE-6C85BF2E981E}" type="datetimeFigureOut">
              <a:rPr lang="es-CO" smtClean="0"/>
              <a:t>02/09/2021</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44EFB5-4CD8-442F-A60B-AF5A49BE77C7}" type="slidenum">
              <a:rPr lang="es-CO" smtClean="0"/>
              <a:t>‹Nº›</a:t>
            </a:fld>
            <a:endParaRPr lang="es-CO"/>
          </a:p>
        </p:txBody>
      </p:sp>
    </p:spTree>
    <p:extLst>
      <p:ext uri="{BB962C8B-B14F-4D97-AF65-F5344CB8AC3E}">
        <p14:creationId xmlns:p14="http://schemas.microsoft.com/office/powerpoint/2010/main" val="1914191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esebarrancabermeja.gov.co/" TargetMode="External"/><Relationship Id="rId7"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6.xml"/><Relationship Id="rId6" Type="http://schemas.openxmlformats.org/officeDocument/2006/relationships/hyperlink" Target="https://twitter.com/esebarranca" TargetMode="External"/><Relationship Id="rId5" Type="http://schemas.openxmlformats.org/officeDocument/2006/relationships/hyperlink" Target="https://www.facebook.com/Esebermejaoficial/" TargetMode="External"/><Relationship Id="rId4" Type="http://schemas.openxmlformats.org/officeDocument/2006/relationships/hyperlink" Target="mailto:SIAU@ESEBARRANCABERMEJA.GOV.CO"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101527" y="425725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idx="4294967295"/>
          </p:nvPr>
        </p:nvSpPr>
        <p:spPr>
          <a:xfrm>
            <a:off x="1730375" y="1630363"/>
            <a:ext cx="10461625" cy="52663"/>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1885268" y="1630363"/>
            <a:ext cx="9414703" cy="3416320"/>
          </a:xfrm>
          <a:prstGeom prst="rect">
            <a:avLst/>
          </a:prstGeom>
          <a:noFill/>
        </p:spPr>
        <p:txBody>
          <a:bodyPr wrap="square">
            <a:spAutoFit/>
          </a:bodyPr>
          <a:lstStyle/>
          <a:p>
            <a:pPr algn="ctr"/>
            <a:r>
              <a:rPr lang="es-MX" sz="5400" dirty="0">
                <a:latin typeface="Algerian" panose="04020705040A02060702" pitchFamily="82" charset="0"/>
              </a:rPr>
              <a:t>SISTEMA DE INFORMACIÓN Y ATENCIÓN AL USUARIO Y PARTICIPACIÓN SOCIAL EN SALUD</a:t>
            </a:r>
            <a:endParaRPr lang="es-CO" sz="5400" dirty="0">
              <a:latin typeface="Algerian" panose="04020705040A02060702" pitchFamily="82" charset="0"/>
            </a:endParaRPr>
          </a:p>
        </p:txBody>
      </p:sp>
    </p:spTree>
    <p:extLst>
      <p:ext uri="{BB962C8B-B14F-4D97-AF65-F5344CB8AC3E}">
        <p14:creationId xmlns:p14="http://schemas.microsoft.com/office/powerpoint/2010/main" val="2446379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idx="4294967295"/>
          </p:nvPr>
        </p:nvSpPr>
        <p:spPr>
          <a:xfrm>
            <a:off x="0" y="1028700"/>
            <a:ext cx="10515600" cy="1757363"/>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741363" y="1550988"/>
            <a:ext cx="11450637" cy="4618037"/>
          </a:xfrm>
        </p:spPr>
        <p:txBody>
          <a:bodyPr>
            <a:normAutofit/>
          </a:bodyPr>
          <a:lstStyle/>
          <a:p>
            <a:pPr algn="l"/>
            <a:endParaRPr lang="es-CO" sz="1800" b="0" i="0" u="none" strike="noStrike" baseline="0" dirty="0">
              <a:solidFill>
                <a:srgbClr val="000000"/>
              </a:solidFill>
              <a:latin typeface="Arial" panose="020B0604020202020204" pitchFamily="34" charset="0"/>
            </a:endParaRPr>
          </a:p>
          <a:p>
            <a:pPr marL="0" indent="0">
              <a:buNone/>
            </a:pPr>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292625" y="238836"/>
            <a:ext cx="8057322" cy="4154984"/>
          </a:xfrm>
          <a:prstGeom prst="rect">
            <a:avLst/>
          </a:prstGeom>
          <a:noFill/>
        </p:spPr>
        <p:txBody>
          <a:bodyPr wrap="square">
            <a:spAutoFit/>
          </a:bodyPr>
          <a:lstStyle/>
          <a:p>
            <a:pPr algn="ctr"/>
            <a:endParaRPr lang="es-MX" sz="6600" dirty="0">
              <a:latin typeface="Algerian" panose="04020705040A02060702" pitchFamily="82" charset="0"/>
            </a:endParaRPr>
          </a:p>
          <a:p>
            <a:pPr algn="ctr"/>
            <a:endParaRPr lang="es-MX" sz="6600" dirty="0">
              <a:latin typeface="Algerian" panose="04020705040A02060702" pitchFamily="82" charset="0"/>
            </a:endParaRPr>
          </a:p>
          <a:p>
            <a:pPr algn="ctr"/>
            <a:r>
              <a:rPr lang="es-MX" sz="6600" dirty="0">
                <a:latin typeface="Algerian" panose="04020705040A02060702" pitchFamily="82" charset="0"/>
              </a:rPr>
              <a:t>PARTICIPACIÓN SOCIAL EN SALUD</a:t>
            </a:r>
            <a:endParaRPr lang="es-CO" sz="6600" dirty="0">
              <a:latin typeface="Algerian" panose="04020705040A02060702" pitchFamily="82" charset="0"/>
            </a:endParaRPr>
          </a:p>
        </p:txBody>
      </p:sp>
    </p:spTree>
    <p:extLst>
      <p:ext uri="{BB962C8B-B14F-4D97-AF65-F5344CB8AC3E}">
        <p14:creationId xmlns:p14="http://schemas.microsoft.com/office/powerpoint/2010/main" val="1793826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384313" y="1551126"/>
            <a:ext cx="11449877" cy="5068038"/>
          </a:xfrm>
        </p:spPr>
        <p:txBody>
          <a:bodyPr>
            <a:normAutofit/>
          </a:bodyPr>
          <a:lstStyle/>
          <a:p>
            <a:pPr algn="l"/>
            <a:endParaRPr lang="es-CO" sz="1800" b="0" i="0" u="none" strike="noStrike" baseline="0" dirty="0">
              <a:solidFill>
                <a:srgbClr val="000000"/>
              </a:solidFill>
              <a:latin typeface="Arial" panose="020B0604020202020204" pitchFamily="34" charset="0"/>
            </a:endParaRPr>
          </a:p>
          <a:p>
            <a:r>
              <a:rPr lang="es-MX" sz="1800" b="1" dirty="0">
                <a:solidFill>
                  <a:srgbClr val="000000"/>
                </a:solidFill>
                <a:latin typeface="Arial" panose="020B0604020202020204" pitchFamily="34" charset="0"/>
              </a:rPr>
              <a:t>ALIANZAS O ASOCIACIONES DE USUARIOS</a:t>
            </a:r>
            <a:r>
              <a:rPr lang="es-MX" sz="2000" b="1" dirty="0">
                <a:solidFill>
                  <a:srgbClr val="000000"/>
                </a:solidFill>
                <a:latin typeface="Arial" panose="020B0604020202020204" pitchFamily="34" charset="0"/>
              </a:rPr>
              <a:t>: </a:t>
            </a:r>
            <a:r>
              <a:rPr lang="es-MX" sz="2000" b="0" i="0" u="none" strike="noStrike" baseline="0" dirty="0">
                <a:solidFill>
                  <a:srgbClr val="000000"/>
                </a:solidFill>
                <a:latin typeface="Calibri" panose="020F0502020204030204" pitchFamily="34" charset="0"/>
              </a:rPr>
              <a:t>Agrupación de usuarios del Sistema General de Seguridad Social en Salud, que tienen derecho a utilizar unos servicios de salud, de acuerdo con su sistema de afiliación, que velarán por la calidad del servicio y la defensa del usuario. </a:t>
            </a:r>
            <a:endParaRPr lang="es-CO" sz="2000" b="0" i="0" u="none" strike="noStrike" baseline="0" dirty="0">
              <a:solidFill>
                <a:srgbClr val="000000"/>
              </a:solidFill>
              <a:latin typeface="Wingdings" panose="05000000000000000000" pitchFamily="2" charset="2"/>
            </a:endParaRPr>
          </a:p>
          <a:p>
            <a:pPr marL="0" indent="0" algn="just">
              <a:buNone/>
            </a:pPr>
            <a:r>
              <a:rPr lang="es-MX" sz="1800" b="0" i="0" u="none" strike="noStrike" baseline="0" dirty="0">
                <a:solidFill>
                  <a:srgbClr val="000000"/>
                </a:solidFill>
                <a:latin typeface="Arial" panose="020B0604020202020204" pitchFamily="34" charset="0"/>
              </a:rPr>
              <a:t>FUNCIONES </a:t>
            </a:r>
          </a:p>
          <a:p>
            <a:pPr marL="0" indent="0">
              <a:buNone/>
            </a:pPr>
            <a:r>
              <a:rPr lang="es-CO" sz="1800" b="0" i="0" u="none" strike="noStrike" baseline="0" dirty="0">
                <a:solidFill>
                  <a:srgbClr val="000000"/>
                </a:solidFill>
                <a:latin typeface="Wingdings" panose="05000000000000000000" pitchFamily="2" charset="2"/>
              </a:rPr>
              <a:t></a:t>
            </a:r>
            <a:r>
              <a:rPr lang="es-CO" sz="1800" b="0" i="0" u="none" strike="noStrike" baseline="0" dirty="0">
                <a:solidFill>
                  <a:srgbClr val="000000"/>
                </a:solidFill>
                <a:latin typeface="Calibri" panose="020F0502020204030204" pitchFamily="34" charset="0"/>
              </a:rPr>
              <a:t>Mantener canales de comunicación. </a:t>
            </a:r>
          </a:p>
          <a:p>
            <a:pPr marL="0" indent="0">
              <a:buNone/>
            </a:pPr>
            <a:r>
              <a:rPr lang="es-MX" sz="1800" b="0" i="0" u="none" strike="noStrike" baseline="0" dirty="0">
                <a:solidFill>
                  <a:srgbClr val="000000"/>
                </a:solidFill>
                <a:latin typeface="Wingdings" panose="05000000000000000000" pitchFamily="2" charset="2"/>
              </a:rPr>
              <a:t></a:t>
            </a:r>
            <a:r>
              <a:rPr lang="es-MX" sz="1800" b="0" i="0" u="none" strike="noStrike" baseline="0" dirty="0">
                <a:solidFill>
                  <a:srgbClr val="000000"/>
                </a:solidFill>
                <a:latin typeface="Calibri" panose="020F0502020204030204" pitchFamily="34" charset="0"/>
              </a:rPr>
              <a:t>Informar ante las instancias que corresponda la calidad del servicio.</a:t>
            </a:r>
          </a:p>
          <a:p>
            <a:pPr marL="0" indent="0">
              <a:buNone/>
            </a:pPr>
            <a:r>
              <a:rPr lang="es-MX" sz="1800" b="0" i="0" u="none" strike="noStrike" baseline="0" dirty="0">
                <a:solidFill>
                  <a:srgbClr val="000000"/>
                </a:solidFill>
                <a:latin typeface="Wingdings" panose="05000000000000000000" pitchFamily="2" charset="2"/>
              </a:rPr>
              <a:t></a:t>
            </a:r>
            <a:r>
              <a:rPr lang="es-MX" sz="1800" b="0" i="0" u="none" strike="noStrike" baseline="0" dirty="0">
                <a:solidFill>
                  <a:srgbClr val="000000"/>
                </a:solidFill>
                <a:latin typeface="Calibri" panose="020F0502020204030204" pitchFamily="34" charset="0"/>
              </a:rPr>
              <a:t>Atender quejas de los usuarios. </a:t>
            </a:r>
          </a:p>
          <a:p>
            <a:pPr marL="0" indent="0">
              <a:buNone/>
            </a:pPr>
            <a:r>
              <a:rPr lang="es-CO" sz="1800" b="0" i="0" u="none" strike="noStrike" baseline="0" dirty="0">
                <a:solidFill>
                  <a:srgbClr val="000000"/>
                </a:solidFill>
                <a:latin typeface="Wingdings" panose="05000000000000000000" pitchFamily="2" charset="2"/>
              </a:rPr>
              <a:t></a:t>
            </a:r>
            <a:r>
              <a:rPr lang="es-CO" sz="1800" b="0" i="0" u="none" strike="noStrike" baseline="0" dirty="0">
                <a:solidFill>
                  <a:srgbClr val="000000"/>
                </a:solidFill>
                <a:latin typeface="Calibri" panose="020F0502020204030204" pitchFamily="34" charset="0"/>
              </a:rPr>
              <a:t>Ejercer veeduría</a:t>
            </a:r>
          </a:p>
          <a:p>
            <a:pPr marL="0" indent="0">
              <a:buNone/>
            </a:pPr>
            <a:r>
              <a:rPr lang="es-CO" sz="1800" b="0" i="0" u="none" strike="noStrike" baseline="0" dirty="0">
                <a:solidFill>
                  <a:srgbClr val="000000"/>
                </a:solidFill>
                <a:latin typeface="Wingdings" panose="05000000000000000000" pitchFamily="2" charset="2"/>
              </a:rPr>
              <a:t></a:t>
            </a:r>
            <a:r>
              <a:rPr lang="es-MX" sz="1800" b="0" i="0" u="none" strike="noStrike" baseline="0" dirty="0">
                <a:solidFill>
                  <a:srgbClr val="000000"/>
                </a:solidFill>
                <a:latin typeface="Calibri" panose="020F0502020204030204" pitchFamily="34" charset="0"/>
              </a:rPr>
              <a:t> Asesorar a los usuarios en su elección de IPS.</a:t>
            </a:r>
            <a:r>
              <a:rPr lang="es-CO" sz="1800" b="0" i="0" u="none" strike="noStrike" baseline="0" dirty="0">
                <a:solidFill>
                  <a:srgbClr val="000000"/>
                </a:solidFill>
                <a:latin typeface="Calibri" panose="020F0502020204030204" pitchFamily="34" charset="0"/>
              </a:rPr>
              <a:t> </a:t>
            </a:r>
          </a:p>
          <a:p>
            <a:pPr marL="0" indent="0">
              <a:buNone/>
            </a:pPr>
            <a:r>
              <a:rPr lang="es-CO" sz="1900" b="0" i="0" u="none" strike="noStrike" baseline="0" dirty="0">
                <a:solidFill>
                  <a:srgbClr val="000000"/>
                </a:solidFill>
                <a:latin typeface="Arial" panose="020B0604020202020204" pitchFamily="34" charset="0"/>
                <a:cs typeface="Arial" panose="020B0604020202020204" pitchFamily="34" charset="0"/>
              </a:rPr>
              <a:t>PERIODO DE PARTICIPACIÓN: </a:t>
            </a:r>
            <a:r>
              <a:rPr lang="es-MX" sz="1900" b="0" i="0" u="none" strike="noStrike" baseline="0" dirty="0">
                <a:solidFill>
                  <a:srgbClr val="000000"/>
                </a:solidFill>
                <a:latin typeface="Arial" panose="020B0604020202020204" pitchFamily="34" charset="0"/>
                <a:cs typeface="Arial" panose="020B0604020202020204" pitchFamily="34" charset="0"/>
              </a:rPr>
              <a:t>Las alianzas o asociaciones de usuarios elegirán sus representantes en asamblea general, y entre los elegidos de éstas si hubieren varias asociaciones o alianzas de usuarios, para períodos de dos años</a:t>
            </a:r>
            <a:r>
              <a:rPr lang="es-MX" sz="1800" b="0" i="0" u="none" strike="noStrike" baseline="0" dirty="0">
                <a:solidFill>
                  <a:srgbClr val="000000"/>
                </a:solidFill>
                <a:latin typeface="Arial" panose="020B0604020202020204" pitchFamily="34" charset="0"/>
                <a:cs typeface="Arial" panose="020B0604020202020204" pitchFamily="34" charset="0"/>
              </a:rPr>
              <a:t>.	</a:t>
            </a:r>
          </a:p>
          <a:p>
            <a:pPr algn="just"/>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6" y="1027906"/>
            <a:ext cx="7142922" cy="523220"/>
          </a:xfrm>
          <a:prstGeom prst="rect">
            <a:avLst/>
          </a:prstGeom>
          <a:noFill/>
        </p:spPr>
        <p:txBody>
          <a:bodyPr wrap="square">
            <a:spAutoFit/>
          </a:bodyPr>
          <a:lstStyle/>
          <a:p>
            <a:pPr algn="ctr"/>
            <a:r>
              <a:rPr lang="es-CO" sz="2800" dirty="0">
                <a:latin typeface="Algerian" panose="04020705040A02060702" pitchFamily="82" charset="0"/>
              </a:rPr>
              <a:t>Mecanismos de participación social</a:t>
            </a:r>
          </a:p>
        </p:txBody>
      </p:sp>
      <p:pic>
        <p:nvPicPr>
          <p:cNvPr id="5" name="Imagen 4">
            <a:extLst>
              <a:ext uri="{FF2B5EF4-FFF2-40B4-BE49-F238E27FC236}">
                <a16:creationId xmlns:a16="http://schemas.microsoft.com/office/drawing/2014/main" xmlns="" id="{A2430497-02A1-43A0-B18A-4FE325408708}"/>
              </a:ext>
            </a:extLst>
          </p:cNvPr>
          <p:cNvPicPr>
            <a:picLocks noChangeAspect="1"/>
          </p:cNvPicPr>
          <p:nvPr/>
        </p:nvPicPr>
        <p:blipFill>
          <a:blip r:embed="rId3"/>
          <a:stretch>
            <a:fillRect/>
          </a:stretch>
        </p:blipFill>
        <p:spPr>
          <a:xfrm>
            <a:off x="7010400" y="3130291"/>
            <a:ext cx="2849217" cy="1693500"/>
          </a:xfrm>
          <a:prstGeom prst="rect">
            <a:avLst/>
          </a:prstGeom>
        </p:spPr>
      </p:pic>
    </p:spTree>
    <p:extLst>
      <p:ext uri="{BB962C8B-B14F-4D97-AF65-F5344CB8AC3E}">
        <p14:creationId xmlns:p14="http://schemas.microsoft.com/office/powerpoint/2010/main" val="2293457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384313" y="1551126"/>
            <a:ext cx="11555896" cy="5068038"/>
          </a:xfrm>
        </p:spPr>
        <p:txBody>
          <a:bodyPr>
            <a:normAutofit/>
          </a:bodyPr>
          <a:lstStyle/>
          <a:p>
            <a:pPr algn="l"/>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r>
              <a:rPr lang="es-MX" sz="1800" dirty="0">
                <a:solidFill>
                  <a:srgbClr val="000000"/>
                </a:solidFill>
                <a:latin typeface="Arial" panose="020B0604020202020204" pitchFamily="34" charset="0"/>
              </a:rPr>
              <a:t>.</a:t>
            </a:r>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5" y="1027906"/>
            <a:ext cx="9886123" cy="1815882"/>
          </a:xfrm>
          <a:prstGeom prst="rect">
            <a:avLst/>
          </a:prstGeom>
          <a:noFill/>
        </p:spPr>
        <p:txBody>
          <a:bodyPr wrap="square">
            <a:spAutoFit/>
          </a:bodyPr>
          <a:lstStyle/>
          <a:p>
            <a:pPr algn="ctr"/>
            <a:r>
              <a:rPr lang="es-MX" sz="2800" dirty="0"/>
              <a:t>ASOCIACIÓN(ES) O ALIANZA(S) DE USUARIOS INSTANCIAS DE REPRESENTACIÓN</a:t>
            </a:r>
          </a:p>
          <a:p>
            <a:pPr algn="ctr"/>
            <a:endParaRPr lang="es-MX" sz="2800" dirty="0"/>
          </a:p>
          <a:p>
            <a:pPr algn="ctr"/>
            <a:endParaRPr lang="es-CO" sz="2800" dirty="0">
              <a:latin typeface="Algerian" panose="04020705040A02060702" pitchFamily="82" charset="0"/>
            </a:endParaRPr>
          </a:p>
        </p:txBody>
      </p:sp>
      <p:sp>
        <p:nvSpPr>
          <p:cNvPr id="11" name="CuadroTexto 10">
            <a:extLst>
              <a:ext uri="{FF2B5EF4-FFF2-40B4-BE49-F238E27FC236}">
                <a16:creationId xmlns:a16="http://schemas.microsoft.com/office/drawing/2014/main" xmlns="" id="{25EC5400-9AC9-411C-8B3B-8A17CF4000E6}"/>
              </a:ext>
            </a:extLst>
          </p:cNvPr>
          <p:cNvSpPr txBox="1"/>
          <p:nvPr/>
        </p:nvSpPr>
        <p:spPr>
          <a:xfrm>
            <a:off x="1325217" y="1862653"/>
            <a:ext cx="10302677" cy="3785652"/>
          </a:xfrm>
          <a:prstGeom prst="rect">
            <a:avLst/>
          </a:prstGeom>
          <a:noFill/>
        </p:spPr>
        <p:txBody>
          <a:bodyPr wrap="square">
            <a:spAutoFit/>
          </a:bodyPr>
          <a:lstStyle/>
          <a:p>
            <a:r>
              <a:rPr lang="es-MX" dirty="0"/>
              <a:t>1</a:t>
            </a:r>
            <a:r>
              <a:rPr lang="es-MX" sz="2000" dirty="0">
                <a:latin typeface="Arial" panose="020B0604020202020204" pitchFamily="34" charset="0"/>
                <a:cs typeface="Arial" panose="020B0604020202020204" pitchFamily="34" charset="0"/>
              </a:rPr>
              <a:t>. UN (1) REPRESENTANTE ANTE LA JUNTA DIRECTIVA DE LA RESPECTIVA EMPRESA PROMOTORA DE SALUD PÚBLICA Y MIXTA.</a:t>
            </a:r>
          </a:p>
          <a:p>
            <a:r>
              <a:rPr lang="es-MX" sz="2000" dirty="0">
                <a:latin typeface="Arial" panose="020B0604020202020204" pitchFamily="34" charset="0"/>
                <a:cs typeface="Arial" panose="020B0604020202020204" pitchFamily="34" charset="0"/>
              </a:rPr>
              <a:t> 2. UN (1) REPRESENTANTE ANTE LA JUNTA DIRECTIVA DE LA INSTITUCIÓN PRESTATARIA DE SERVICIOS DE SALUD DE CARÁCTER HOSPITALARIO, PÚBLICA Y MIXTA.</a:t>
            </a:r>
          </a:p>
          <a:p>
            <a:r>
              <a:rPr lang="es-MX" sz="2000" dirty="0">
                <a:latin typeface="Arial" panose="020B0604020202020204" pitchFamily="34" charset="0"/>
                <a:cs typeface="Arial" panose="020B0604020202020204" pitchFamily="34" charset="0"/>
              </a:rPr>
              <a:t> 3. UN (1) REPRESENTANTE ANTE EL COMITÉ DE PARTICIPACIÓN COMUNITARIA RESPECTIVO.</a:t>
            </a:r>
          </a:p>
          <a:p>
            <a:r>
              <a:rPr lang="es-MX" sz="2000" dirty="0">
                <a:latin typeface="Arial" panose="020B0604020202020204" pitchFamily="34" charset="0"/>
                <a:cs typeface="Arial" panose="020B0604020202020204" pitchFamily="34" charset="0"/>
              </a:rPr>
              <a:t> 4. UN (1) REPRESENTANTE ANTE EL CONSEJO TERRITORIAL DE SEGURIDAD SOCIAL, ELEGIDO CONFORME A LAS NORMAS QUE REGULEN LA MATERIA. </a:t>
            </a:r>
          </a:p>
          <a:p>
            <a:r>
              <a:rPr lang="es-MX" sz="2000" dirty="0">
                <a:latin typeface="Arial" panose="020B0604020202020204" pitchFamily="34" charset="0"/>
                <a:cs typeface="Arial" panose="020B0604020202020204" pitchFamily="34" charset="0"/>
              </a:rPr>
              <a:t>5. DOS (2) REPRESENTANTES ANTE EL COMITÉ DE ÉTICA HOSPITALARIA, DE LA RESPECTIVA INSTITUCIÓN PRESTATARIA DE SERVICIOS DE SALUD, PÚBLICA O MIXTA</a:t>
            </a:r>
            <a:r>
              <a:rPr lang="es-MX" dirty="0"/>
              <a:t>.</a:t>
            </a:r>
            <a:endParaRPr lang="es-CO" dirty="0"/>
          </a:p>
        </p:txBody>
      </p:sp>
    </p:spTree>
    <p:extLst>
      <p:ext uri="{BB962C8B-B14F-4D97-AF65-F5344CB8AC3E}">
        <p14:creationId xmlns:p14="http://schemas.microsoft.com/office/powerpoint/2010/main" val="497360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3440729" y="1551127"/>
            <a:ext cx="7770610" cy="4278968"/>
          </a:xfrm>
        </p:spPr>
        <p:txBody>
          <a:bodyPr>
            <a:normAutofit fontScale="77500" lnSpcReduction="20000"/>
          </a:bodyPr>
          <a:lstStyle/>
          <a:p>
            <a:pPr algn="l"/>
            <a:endParaRPr lang="es-CO" sz="1800" b="0" i="0" u="none" strike="noStrike" baseline="0" dirty="0">
              <a:solidFill>
                <a:srgbClr val="000000"/>
              </a:solidFill>
              <a:latin typeface="Arial" panose="020B0604020202020204" pitchFamily="34" charset="0"/>
            </a:endParaRPr>
          </a:p>
          <a:p>
            <a:r>
              <a:rPr lang="es-MX" sz="2000" b="1" dirty="0">
                <a:solidFill>
                  <a:srgbClr val="000000"/>
                </a:solidFill>
                <a:latin typeface="Arial" panose="020B0604020202020204" pitchFamily="34" charset="0"/>
              </a:rPr>
              <a:t>COMITÉ DE ETICA HOSPITALARIA: </a:t>
            </a:r>
            <a:r>
              <a:rPr lang="es-MX" sz="2000" b="0" i="0" u="none" strike="noStrike" baseline="0" dirty="0">
                <a:solidFill>
                  <a:srgbClr val="000000"/>
                </a:solidFill>
                <a:latin typeface="Calibri" panose="020F0502020204030204" pitchFamily="34" charset="0"/>
              </a:rPr>
              <a:t>AGRUPACIÓN DE PERSONAS TANTO DE LA PART</a:t>
            </a:r>
            <a:r>
              <a:rPr lang="es-MX" sz="2000" dirty="0">
                <a:solidFill>
                  <a:srgbClr val="000000"/>
                </a:solidFill>
                <a:latin typeface="Calibri" panose="020F0502020204030204" pitchFamily="34" charset="0"/>
              </a:rPr>
              <a:t>E ADMINISTRATIVA DE LA INSTITUCIÓN PRESTADORA DE SERVICIOS DE SALUD, COMO DE PARTE DE LA COMUNIDAD, QUIENES EJERCEN UNAS FUNCIONES EN DEFENSA DE LOS DERECHOS DE LOS USUARIOS, VELANDO PORQUE SE CUMPLAN DENTRO DEL ASPECTO ÉTICO DE LA ATENCIÓN</a:t>
            </a:r>
            <a:r>
              <a:rPr lang="es-MX" sz="2000" b="0" i="0" u="none" strike="noStrike" baseline="0" dirty="0">
                <a:solidFill>
                  <a:srgbClr val="000000"/>
                </a:solidFill>
                <a:latin typeface="Calibri" panose="020F0502020204030204" pitchFamily="34" charset="0"/>
              </a:rPr>
              <a:t>. </a:t>
            </a:r>
            <a:endParaRPr lang="es-CO" sz="2000" b="0" i="0" u="none" strike="noStrike" baseline="0" dirty="0">
              <a:solidFill>
                <a:srgbClr val="000000"/>
              </a:solidFill>
              <a:latin typeface="Wingdings" panose="05000000000000000000" pitchFamily="2" charset="2"/>
            </a:endParaRPr>
          </a:p>
          <a:p>
            <a:pPr marL="0" indent="0" algn="just">
              <a:buNone/>
            </a:pPr>
            <a:r>
              <a:rPr lang="es-MX" sz="1800" b="0" i="0" u="none" strike="noStrike" baseline="0" dirty="0">
                <a:solidFill>
                  <a:srgbClr val="000000"/>
                </a:solidFill>
                <a:latin typeface="Arial" panose="020B0604020202020204" pitchFamily="34" charset="0"/>
              </a:rPr>
              <a:t>FUNCIONES </a:t>
            </a:r>
          </a:p>
          <a:p>
            <a:pPr algn="just">
              <a:buFont typeface="Wingdings" panose="05000000000000000000" pitchFamily="2" charset="2"/>
              <a:buChar char="Ø"/>
            </a:pPr>
            <a:r>
              <a:rPr lang="es-MX" sz="1800" b="0" i="0" u="none" strike="noStrike" baseline="0" dirty="0">
                <a:solidFill>
                  <a:srgbClr val="000000"/>
                </a:solidFill>
                <a:latin typeface="Helvetica Light"/>
              </a:rPr>
              <a:t>Divulgar entre los funcionarios y la comunidad usuaria de servicios los derechos y deberes en salud.</a:t>
            </a:r>
          </a:p>
          <a:p>
            <a:pPr algn="just">
              <a:buFont typeface="Wingdings" panose="05000000000000000000" pitchFamily="2" charset="2"/>
              <a:buChar char="Ø"/>
            </a:pPr>
            <a:r>
              <a:rPr lang="es-MX" sz="1800" b="0" i="0" u="none" strike="noStrike" baseline="0" dirty="0">
                <a:solidFill>
                  <a:srgbClr val="000000"/>
                </a:solidFill>
                <a:latin typeface="Helvetica Light"/>
              </a:rPr>
              <a:t>Velar porque se cumplan los derechos y deberes en forma ágil y oportuna.</a:t>
            </a:r>
          </a:p>
          <a:p>
            <a:pPr algn="just">
              <a:buFont typeface="Wingdings" panose="05000000000000000000" pitchFamily="2" charset="2"/>
              <a:buChar char="Ø"/>
            </a:pPr>
            <a:r>
              <a:rPr lang="es-MX" sz="1800" b="0" i="0" u="none" strike="noStrike" baseline="0" dirty="0">
                <a:solidFill>
                  <a:srgbClr val="000000"/>
                </a:solidFill>
                <a:latin typeface="Helvetica Light"/>
              </a:rPr>
              <a:t>Proponer las medidas que mejoren la oportunidad y la calidad técnica y humana de los servicios de salud y preserven su menor costo y vigilar su cumplimiento. </a:t>
            </a:r>
          </a:p>
          <a:p>
            <a:pPr algn="just">
              <a:buFont typeface="Wingdings" panose="05000000000000000000" pitchFamily="2" charset="2"/>
              <a:buChar char="Ø"/>
            </a:pPr>
            <a:r>
              <a:rPr lang="es-MX" sz="1800" b="0" i="0" u="none" strike="noStrike" baseline="0" dirty="0">
                <a:solidFill>
                  <a:srgbClr val="000000"/>
                </a:solidFill>
                <a:latin typeface="Helvetica Light"/>
              </a:rPr>
              <a:t>Atender y canalizar las veedurías sobre calidad y oportunidad en la prestación de servicios de salud.</a:t>
            </a:r>
          </a:p>
          <a:p>
            <a:pPr>
              <a:buFont typeface="Wingdings" panose="05000000000000000000" pitchFamily="2" charset="2"/>
              <a:buChar char="Ø"/>
            </a:pPr>
            <a:r>
              <a:rPr lang="es-MX" sz="1800" b="0" i="0" u="none" strike="noStrike" baseline="0" dirty="0">
                <a:solidFill>
                  <a:srgbClr val="000000"/>
                </a:solidFill>
                <a:latin typeface="Helvetica Light"/>
              </a:rPr>
              <a:t>Atender y canalizar las inquietudes y demandas sobre prestación de servicios de la respectiva institución, por violación de los derechos y deberes ciudadanos en salud. 	</a:t>
            </a:r>
          </a:p>
          <a:p>
            <a:pPr marL="0" indent="0">
              <a:buNone/>
            </a:pPr>
            <a:r>
              <a:rPr lang="es-CO" sz="1900" b="0" i="0" u="none" strike="noStrike" baseline="0" dirty="0">
                <a:solidFill>
                  <a:srgbClr val="000000"/>
                </a:solidFill>
                <a:latin typeface="Arial" panose="020B0604020202020204" pitchFamily="34" charset="0"/>
                <a:cs typeface="Arial" panose="020B0604020202020204" pitchFamily="34" charset="0"/>
              </a:rPr>
              <a:t>PERIODO DE PARTICIPACIÓN:</a:t>
            </a:r>
            <a:r>
              <a:rPr lang="es-MX" sz="1800" b="0" i="0" u="none" strike="noStrike" baseline="0" dirty="0">
                <a:solidFill>
                  <a:srgbClr val="000000"/>
                </a:solidFill>
                <a:latin typeface="Helvetica Light"/>
              </a:rPr>
              <a:t> Los representantes ante los comités de ética hospitalaria serán elegidos para períodos de tres años y podrán ser reelegidos máximo hasta por dos períodos consecutivamente. 	</a:t>
            </a:r>
          </a:p>
          <a:p>
            <a:pPr marL="0" indent="0">
              <a:buNone/>
            </a:pPr>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6" y="1027906"/>
            <a:ext cx="7142922" cy="523220"/>
          </a:xfrm>
          <a:prstGeom prst="rect">
            <a:avLst/>
          </a:prstGeom>
          <a:noFill/>
        </p:spPr>
        <p:txBody>
          <a:bodyPr wrap="square">
            <a:spAutoFit/>
          </a:bodyPr>
          <a:lstStyle/>
          <a:p>
            <a:pPr algn="ctr"/>
            <a:r>
              <a:rPr lang="es-CO" sz="2800" dirty="0">
                <a:latin typeface="Algerian" panose="04020705040A02060702" pitchFamily="82" charset="0"/>
              </a:rPr>
              <a:t>Mecanismos de participación social</a:t>
            </a:r>
          </a:p>
        </p:txBody>
      </p:sp>
      <p:pic>
        <p:nvPicPr>
          <p:cNvPr id="4098" name="Picture 2" descr="Para qué sirven los comités de ética? - YouTube">
            <a:extLst>
              <a:ext uri="{FF2B5EF4-FFF2-40B4-BE49-F238E27FC236}">
                <a16:creationId xmlns:a16="http://schemas.microsoft.com/office/drawing/2014/main" xmlns="" id="{0A05DC5C-2B08-4BC6-B830-A053F0D887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331" y="2042839"/>
            <a:ext cx="1550504" cy="2637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24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838200" y="1690688"/>
            <a:ext cx="10789693" cy="3212616"/>
          </a:xfrm>
        </p:spPr>
        <p:txBody>
          <a:bodyPr>
            <a:normAutofit fontScale="92500"/>
          </a:bodyPr>
          <a:lstStyle/>
          <a:p>
            <a:pPr algn="l"/>
            <a:endParaRPr lang="es-CO" sz="1800" b="0" i="0" u="none" strike="noStrike" baseline="0" dirty="0">
              <a:solidFill>
                <a:srgbClr val="000000"/>
              </a:solidFill>
              <a:latin typeface="Arial" panose="020B0604020202020204" pitchFamily="34" charset="0"/>
            </a:endParaRPr>
          </a:p>
          <a:p>
            <a:pPr algn="just">
              <a:buFont typeface="Wingdings" panose="05000000000000000000" pitchFamily="2" charset="2"/>
              <a:buChar char="Ø"/>
            </a:pPr>
            <a:r>
              <a:rPr lang="es-MX" sz="2400" b="0" i="0" u="none" strike="noStrike" baseline="0" dirty="0">
                <a:solidFill>
                  <a:srgbClr val="000000"/>
                </a:solidFill>
                <a:latin typeface="Arial" panose="020B0604020202020204" pitchFamily="34" charset="0"/>
                <a:cs typeface="Arial" panose="020B0604020202020204" pitchFamily="34" charset="0"/>
              </a:rPr>
              <a:t>EL DIRECTOR DE LA IPS O SU DELEGADO</a:t>
            </a:r>
          </a:p>
          <a:p>
            <a:pPr algn="just">
              <a:buFont typeface="Wingdings" panose="05000000000000000000" pitchFamily="2" charset="2"/>
              <a:buChar char="Ø"/>
            </a:pPr>
            <a:r>
              <a:rPr lang="es-MX" sz="2400" b="0" i="0" u="none" strike="noStrike" baseline="0" dirty="0">
                <a:solidFill>
                  <a:srgbClr val="000000"/>
                </a:solidFill>
                <a:latin typeface="Arial" panose="020B0604020202020204" pitchFamily="34" charset="0"/>
                <a:cs typeface="Arial" panose="020B0604020202020204" pitchFamily="34" charset="0"/>
              </a:rPr>
              <a:t>UN REPRESENTANTE DEL EQUIPO MÉDICO</a:t>
            </a:r>
          </a:p>
          <a:p>
            <a:pPr algn="just">
              <a:buFont typeface="Wingdings" panose="05000000000000000000" pitchFamily="2" charset="2"/>
              <a:buChar char="Ø"/>
            </a:pPr>
            <a:r>
              <a:rPr lang="es-MX" sz="2400" b="0" i="0" u="none" strike="noStrike" baseline="0" dirty="0">
                <a:solidFill>
                  <a:srgbClr val="000000"/>
                </a:solidFill>
                <a:latin typeface="Arial" panose="020B0604020202020204" pitchFamily="34" charset="0"/>
                <a:cs typeface="Arial" panose="020B0604020202020204" pitchFamily="34" charset="0"/>
              </a:rPr>
              <a:t>UN REPRESENTANTE DEL PERSONAL DE ENFERMERÍA </a:t>
            </a:r>
          </a:p>
          <a:p>
            <a:pPr algn="just">
              <a:buFont typeface="Wingdings" panose="05000000000000000000" pitchFamily="2" charset="2"/>
              <a:buChar char="Ø"/>
            </a:pPr>
            <a:r>
              <a:rPr lang="es-MX" sz="2400" b="0" i="0" u="none" strike="noStrike" baseline="0" dirty="0">
                <a:solidFill>
                  <a:srgbClr val="000000"/>
                </a:solidFill>
                <a:latin typeface="Arial" panose="020B0604020202020204" pitchFamily="34" charset="0"/>
                <a:cs typeface="Arial" panose="020B0604020202020204" pitchFamily="34" charset="0"/>
              </a:rPr>
              <a:t>DOS REPRESENTANTES DE LA ALIANZA O ASOCIACION DE USUARIOS DE LA IPS</a:t>
            </a:r>
          </a:p>
          <a:p>
            <a:pPr algn="just">
              <a:buFont typeface="Wingdings" panose="05000000000000000000" pitchFamily="2" charset="2"/>
              <a:buChar char="Ø"/>
            </a:pPr>
            <a:r>
              <a:rPr lang="es-MX" sz="2400" b="0" i="0" u="none" strike="noStrike" baseline="0" dirty="0">
                <a:solidFill>
                  <a:srgbClr val="000000"/>
                </a:solidFill>
                <a:latin typeface="Arial" panose="020B0604020202020204" pitchFamily="34" charset="0"/>
                <a:cs typeface="Arial" panose="020B0604020202020204" pitchFamily="34" charset="0"/>
              </a:rPr>
              <a:t>DOS DELEGADOS DEL COPACO DEL ÁREA DE INFLUENCIA DE LA IPS 	</a:t>
            </a:r>
          </a:p>
          <a:p>
            <a:pPr marL="0" indent="0">
              <a:buNone/>
            </a:pPr>
            <a:r>
              <a:rPr lang="es-MX" sz="1800" b="0" i="0" u="none" strike="noStrike" baseline="0" dirty="0">
                <a:solidFill>
                  <a:srgbClr val="000000"/>
                </a:solidFill>
                <a:latin typeface="Helvetica Light"/>
              </a:rPr>
              <a:t>.	</a:t>
            </a:r>
          </a:p>
          <a:p>
            <a:pPr marL="0" indent="0">
              <a:buNone/>
            </a:pPr>
            <a:endParaRPr lang="es-CO" sz="1800" b="0" i="0" u="none" strike="noStrike" baseline="0" dirty="0">
              <a:solidFill>
                <a:srgbClr val="000000"/>
              </a:solidFill>
              <a:latin typeface="Arial" panose="020B0604020202020204" pitchFamily="34" charset="0"/>
            </a:endParaRPr>
          </a:p>
          <a:p>
            <a:pPr marL="0" indent="0">
              <a:buNone/>
            </a:pPr>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33599" y="965147"/>
            <a:ext cx="9395791" cy="523220"/>
          </a:xfrm>
          <a:prstGeom prst="rect">
            <a:avLst/>
          </a:prstGeom>
          <a:noFill/>
        </p:spPr>
        <p:txBody>
          <a:bodyPr wrap="square">
            <a:spAutoFit/>
          </a:bodyPr>
          <a:lstStyle/>
          <a:p>
            <a:pPr algn="ctr"/>
            <a:r>
              <a:rPr lang="es-MX" sz="2800" dirty="0">
                <a:latin typeface="Algerian" panose="04020705040A02060702" pitchFamily="82" charset="0"/>
              </a:rPr>
              <a:t>Representantes comité de ética hospitalaria</a:t>
            </a:r>
            <a:endParaRPr lang="es-CO" sz="2800" dirty="0">
              <a:latin typeface="Algerian" panose="04020705040A02060702" pitchFamily="82" charset="0"/>
            </a:endParaRPr>
          </a:p>
        </p:txBody>
      </p:sp>
    </p:spTree>
    <p:extLst>
      <p:ext uri="{BB962C8B-B14F-4D97-AF65-F5344CB8AC3E}">
        <p14:creationId xmlns:p14="http://schemas.microsoft.com/office/powerpoint/2010/main" val="2220030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a:xfrm>
            <a:off x="773028" y="1027907"/>
            <a:ext cx="10515600" cy="1758338"/>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573206" y="1551126"/>
            <a:ext cx="11449877" cy="4617662"/>
          </a:xfrm>
        </p:spPr>
        <p:txBody>
          <a:bodyPr>
            <a:normAutofit fontScale="40000" lnSpcReduction="20000"/>
          </a:bodyPr>
          <a:lstStyle/>
          <a:p>
            <a:pPr algn="l"/>
            <a:endParaRPr lang="es-CO" sz="1800" b="0" i="0" u="none" strike="noStrike" baseline="0" dirty="0">
              <a:solidFill>
                <a:srgbClr val="000000"/>
              </a:solidFill>
              <a:latin typeface="Arial" panose="020B0604020202020204" pitchFamily="34" charset="0"/>
            </a:endParaRPr>
          </a:p>
          <a:p>
            <a:r>
              <a:rPr lang="es-MX" sz="6000" b="1" dirty="0">
                <a:solidFill>
                  <a:srgbClr val="000000"/>
                </a:solidFill>
                <a:latin typeface="Arial" panose="020B0604020202020204" pitchFamily="34" charset="0"/>
                <a:cs typeface="Arial" panose="020B0604020202020204" pitchFamily="34" charset="0"/>
              </a:rPr>
              <a:t>COPACOS</a:t>
            </a:r>
            <a:r>
              <a:rPr lang="es-MX" sz="8000" b="0" i="0" u="none" strike="noStrike" baseline="0" dirty="0">
                <a:solidFill>
                  <a:srgbClr val="000000"/>
                </a:solidFill>
                <a:latin typeface="Arial" panose="020B0604020202020204" pitchFamily="34" charset="0"/>
                <a:cs typeface="Arial" panose="020B0604020202020204" pitchFamily="34" charset="0"/>
              </a:rPr>
              <a:t> : </a:t>
            </a:r>
            <a:r>
              <a:rPr lang="es-MX" sz="5000" b="0" i="0" u="none" strike="noStrike" baseline="0" dirty="0">
                <a:solidFill>
                  <a:srgbClr val="000000"/>
                </a:solidFill>
                <a:latin typeface="Arial" panose="020B0604020202020204" pitchFamily="34" charset="0"/>
                <a:cs typeface="Arial" panose="020B0604020202020204" pitchFamily="34" charset="0"/>
              </a:rPr>
              <a:t>ESPACIO DE CONCERTACION ENTRE LOS ACTORES SOCIALES Y EL ESTADO</a:t>
            </a:r>
            <a:endParaRPr lang="es-CO" sz="5000" b="0" i="0" u="none" strike="noStrike" baseline="0" dirty="0">
              <a:solidFill>
                <a:srgbClr val="000000"/>
              </a:solidFill>
              <a:latin typeface="Arial" panose="020B0604020202020204" pitchFamily="34" charset="0"/>
              <a:cs typeface="Arial" panose="020B0604020202020204" pitchFamily="34" charset="0"/>
            </a:endParaRPr>
          </a:p>
          <a:p>
            <a:pPr marL="0" indent="0" algn="just">
              <a:buNone/>
            </a:pPr>
            <a:r>
              <a:rPr lang="es-MX" sz="5000" b="0" i="0" u="none" strike="noStrike" baseline="0" dirty="0">
                <a:solidFill>
                  <a:srgbClr val="000000"/>
                </a:solidFill>
                <a:latin typeface="Arial" panose="020B0604020202020204" pitchFamily="34" charset="0"/>
              </a:rPr>
              <a:t>FUNCIONES </a:t>
            </a:r>
          </a:p>
          <a:p>
            <a:pPr>
              <a:buFont typeface="Wingdings" panose="05000000000000000000" pitchFamily="2" charset="2"/>
              <a:buChar char="Ø"/>
            </a:pPr>
            <a:r>
              <a:rPr lang="es-MX" sz="4300" b="0" i="0" u="none" strike="noStrike" baseline="0" dirty="0">
                <a:solidFill>
                  <a:srgbClr val="000000"/>
                </a:solidFill>
                <a:latin typeface="Arial" panose="020B0604020202020204" pitchFamily="34" charset="0"/>
                <a:cs typeface="Arial" panose="020B0604020202020204" pitchFamily="34" charset="0"/>
              </a:rPr>
              <a:t>Intervenir en las actividades de planeación, asignación de recursos y vigilancia y control del gasto en todo lo atinente al Sistema General de Seguridad Social en Salud en su jurisdicción respectiva 	</a:t>
            </a:r>
          </a:p>
          <a:p>
            <a:pPr algn="just">
              <a:buFont typeface="Wingdings" panose="05000000000000000000" pitchFamily="2" charset="2"/>
              <a:buChar char="Ø"/>
            </a:pPr>
            <a:r>
              <a:rPr lang="es-MX" sz="4300" b="0" i="0" u="none" strike="noStrike" baseline="0" dirty="0">
                <a:solidFill>
                  <a:srgbClr val="000000"/>
                </a:solidFill>
                <a:latin typeface="Arial" panose="020B0604020202020204" pitchFamily="34" charset="0"/>
                <a:cs typeface="Arial" panose="020B0604020202020204" pitchFamily="34" charset="0"/>
              </a:rPr>
              <a:t>Consultar e informar periódicamente a la comunidad de su área de influencia, sobre las actividades y discusiones del comité y las decisiones de las juntas directivas de los respectivos organismos o entidades de salud.</a:t>
            </a:r>
          </a:p>
          <a:p>
            <a:pPr algn="just">
              <a:buFont typeface="Wingdings" panose="05000000000000000000" pitchFamily="2" charset="2"/>
              <a:buChar char="Ø"/>
            </a:pPr>
            <a:r>
              <a:rPr lang="es-MX" sz="4300" b="0" i="0" u="none" strike="noStrike" baseline="0" dirty="0">
                <a:solidFill>
                  <a:srgbClr val="000000"/>
                </a:solidFill>
                <a:latin typeface="Arial" panose="020B0604020202020204" pitchFamily="34" charset="0"/>
                <a:cs typeface="Arial" panose="020B0604020202020204" pitchFamily="34" charset="0"/>
              </a:rPr>
              <a:t>Verificar que los recursos provenientes de las diferentes fuentes de financiamiento se administren adecuadamente y se utilicen en función de las prioridades establecidas en el Plan de Salud de la comunidad del área de influencia del respectivo organismo o entidad. 	</a:t>
            </a:r>
          </a:p>
          <a:p>
            <a:pPr algn="just">
              <a:buFont typeface="Wingdings" panose="05000000000000000000" pitchFamily="2" charset="2"/>
              <a:buChar char="Ø"/>
            </a:pPr>
            <a:r>
              <a:rPr lang="es-MX" sz="4300" b="0" i="0" u="none" strike="noStrike" baseline="0" dirty="0">
                <a:solidFill>
                  <a:srgbClr val="000000"/>
                </a:solidFill>
                <a:latin typeface="Arial" panose="020B0604020202020204" pitchFamily="34" charset="0"/>
                <a:cs typeface="Arial" panose="020B0604020202020204" pitchFamily="34" charset="0"/>
              </a:rPr>
              <a:t>Velar porque los recursos de fomento de la salud y prevención de la enfermedad, destinados a la gestión social de la salud, se incluyan en los planes de salud de la entidad territorial y se ejecuten debidamente, conforme a las disposiciones legales sobre la materia. 	</a:t>
            </a:r>
          </a:p>
          <a:p>
            <a:pPr marL="0" indent="0" algn="just">
              <a:buNone/>
            </a:pPr>
            <a:r>
              <a:rPr lang="es-CO" sz="1800" b="0" i="0" u="none" strike="noStrike" baseline="0" dirty="0">
                <a:solidFill>
                  <a:srgbClr val="000000"/>
                </a:solidFill>
                <a:latin typeface="Helvetica Light"/>
              </a:rPr>
              <a:t>	</a:t>
            </a:r>
            <a:endParaRPr lang="es-MX" sz="1800" b="0" i="0" u="none" strike="noStrike" baseline="0" dirty="0">
              <a:solidFill>
                <a:srgbClr val="000000"/>
              </a:solidFill>
              <a:latin typeface="Helvetica Light"/>
            </a:endParaRPr>
          </a:p>
          <a:p>
            <a:pPr marL="0" indent="0">
              <a:buNone/>
            </a:pPr>
            <a:r>
              <a:rPr lang="es-CO" sz="1800" b="0" i="0" u="none" strike="noStrike" baseline="0" dirty="0">
                <a:solidFill>
                  <a:srgbClr val="000000"/>
                </a:solidFill>
                <a:latin typeface="Calibri" panose="020F0502020204030204" pitchFamily="34" charset="0"/>
              </a:rPr>
              <a:t> </a:t>
            </a:r>
            <a:r>
              <a:rPr lang="es-CO" sz="4300" b="0" i="0" u="none" strike="noStrike" baseline="0" dirty="0">
                <a:solidFill>
                  <a:srgbClr val="000000"/>
                </a:solidFill>
                <a:latin typeface="Arial" panose="020B0604020202020204" pitchFamily="34" charset="0"/>
                <a:cs typeface="Arial" panose="020B0604020202020204" pitchFamily="34" charset="0"/>
              </a:rPr>
              <a:t>PERIODO DE PARTICIPACIÓN: </a:t>
            </a:r>
            <a:r>
              <a:rPr lang="es-MX" sz="4300" b="0" i="0" u="none" strike="noStrike" baseline="0" dirty="0">
                <a:solidFill>
                  <a:srgbClr val="000000"/>
                </a:solidFill>
                <a:latin typeface="Helvetica Light"/>
              </a:rPr>
              <a:t>Los representantes ante los comités de participación comunitaria serán elegidos para períodos de tres años; podrán ser reelegidos máximo por otro período y deberán estar acreditados por la organización que representen</a:t>
            </a:r>
            <a:r>
              <a:rPr lang="es-MX" sz="1800" b="0" i="0" u="none" strike="noStrike" baseline="0" dirty="0">
                <a:solidFill>
                  <a:srgbClr val="000000"/>
                </a:solidFill>
                <a:latin typeface="Helvetica Light"/>
              </a:rPr>
              <a:t>. 	</a:t>
            </a:r>
          </a:p>
          <a:p>
            <a:pPr marL="0" indent="0">
              <a:buNone/>
            </a:pPr>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6" y="1027906"/>
            <a:ext cx="7142922" cy="523220"/>
          </a:xfrm>
          <a:prstGeom prst="rect">
            <a:avLst/>
          </a:prstGeom>
          <a:noFill/>
        </p:spPr>
        <p:txBody>
          <a:bodyPr wrap="square">
            <a:spAutoFit/>
          </a:bodyPr>
          <a:lstStyle/>
          <a:p>
            <a:pPr algn="ctr"/>
            <a:r>
              <a:rPr lang="es-CO" sz="2800" dirty="0">
                <a:latin typeface="Algerian" panose="04020705040A02060702" pitchFamily="82" charset="0"/>
              </a:rPr>
              <a:t>Mecanismos de participación social</a:t>
            </a:r>
          </a:p>
        </p:txBody>
      </p:sp>
      <p:pic>
        <p:nvPicPr>
          <p:cNvPr id="5122" name="Picture 2" descr="Sistema de Salud en Colombia timeline | Timetoast timelines">
            <a:extLst>
              <a:ext uri="{FF2B5EF4-FFF2-40B4-BE49-F238E27FC236}">
                <a16:creationId xmlns:a16="http://schemas.microsoft.com/office/drawing/2014/main" xmlns="" id="{FEADDD4F-BC6C-4BBB-8B2B-2DCD1315D8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4102" y="4322617"/>
            <a:ext cx="3167269" cy="1557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850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a:xfrm>
            <a:off x="773028" y="1027907"/>
            <a:ext cx="10515600" cy="1758338"/>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2173355" y="2083023"/>
            <a:ext cx="8918715" cy="3403377"/>
          </a:xfrm>
        </p:spPr>
        <p:txBody>
          <a:bodyPr>
            <a:normAutofit fontScale="25000" lnSpcReduction="20000"/>
          </a:bodyPr>
          <a:lstStyle/>
          <a:p>
            <a:pPr algn="l"/>
            <a:endParaRPr lang="es-CO" sz="1800" b="0" i="0" u="none" strike="noStrike" baseline="0" dirty="0">
              <a:solidFill>
                <a:srgbClr val="000000"/>
              </a:solidFill>
              <a:latin typeface="Arial" panose="020B0604020202020204" pitchFamily="34" charset="0"/>
            </a:endParaRPr>
          </a:p>
          <a:p>
            <a:pPr marL="0" indent="0">
              <a:buNone/>
            </a:pPr>
            <a:r>
              <a:rPr lang="es-MX" sz="8000" b="0" i="0" u="none" strike="noStrike" baseline="0" dirty="0">
                <a:solidFill>
                  <a:srgbClr val="000000"/>
                </a:solidFill>
                <a:latin typeface="Arial" panose="020B0604020202020204" pitchFamily="34" charset="0"/>
                <a:cs typeface="Arial" panose="020B0604020202020204" pitchFamily="34" charset="0"/>
              </a:rPr>
              <a:t>VEEDURIAS : </a:t>
            </a:r>
            <a:r>
              <a:rPr lang="es-MX" sz="8000" dirty="0"/>
              <a:t>SE ENTIENDE POR VEEDURÍA CIUDADANA EL MECANISMO DEMOCRÁTICO DE REPRESENTACIÓN QUE LE PERMITE A LOS CIUDADANOS O A LAS DIFERENTES ORGANIZACIONES COMUNITARIAS, EJERCER VIGILANCIA SOBRE LA GESTIÓN PÚBLICA.</a:t>
            </a:r>
            <a:r>
              <a:rPr lang="es-MX" sz="8000" b="0" i="0" u="none" strike="noStrike" baseline="0" dirty="0">
                <a:solidFill>
                  <a:srgbClr val="000000"/>
                </a:solidFill>
                <a:latin typeface="Arial" panose="020B0604020202020204" pitchFamily="34" charset="0"/>
              </a:rPr>
              <a:t> </a:t>
            </a:r>
          </a:p>
          <a:p>
            <a:pPr>
              <a:buFont typeface="Wingdings" panose="05000000000000000000" pitchFamily="2" charset="2"/>
              <a:buChar char="Ø"/>
            </a:pPr>
            <a:r>
              <a:rPr lang="es-MX" sz="5500" dirty="0"/>
              <a:t>CONTRIBUIR A UNA GESTIÓN ADECUADA DE LOS ORGANISMOS DE SALUD.</a:t>
            </a:r>
            <a:r>
              <a:rPr lang="es-MX" sz="5500" b="0" i="0" u="none" strike="noStrike" baseline="0" dirty="0">
                <a:solidFill>
                  <a:srgbClr val="000000"/>
                </a:solidFill>
                <a:latin typeface="Arial" panose="020B0604020202020204" pitchFamily="34" charset="0"/>
                <a:cs typeface="Arial" panose="020B0604020202020204" pitchFamily="34" charset="0"/>
              </a:rPr>
              <a:t> 	</a:t>
            </a:r>
          </a:p>
          <a:p>
            <a:pPr algn="just">
              <a:buFont typeface="Wingdings" panose="05000000000000000000" pitchFamily="2" charset="2"/>
              <a:buChar char="Ø"/>
            </a:pPr>
            <a:r>
              <a:rPr lang="es-MX" sz="5500" dirty="0"/>
              <a:t>PROPICIAR DECISIONES SALUDABLES POR PARTE DE LAS AUTORIDADES, LA EMPRESA PRIVADA, LAS ENTIDADES PÚBLICAS Y LA COMUNIDAD.</a:t>
            </a:r>
            <a:endParaRPr lang="es-MX" sz="5500" b="0" i="0" u="none" strike="noStrike" baseline="0" dirty="0">
              <a:solidFill>
                <a:srgbClr val="000000"/>
              </a:solidFill>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s-MX" sz="5500" dirty="0"/>
              <a:t>FOMENTAR EL COMPROMISO DE LA COLECTIVIDAD EN LOS PROGRAMAS E INICIATIVAS EN SALUD.</a:t>
            </a:r>
            <a:r>
              <a:rPr lang="es-MX" sz="5500" b="0" i="0" u="none" strike="noStrike" baseline="0" dirty="0">
                <a:solidFill>
                  <a:srgbClr val="000000"/>
                </a:solidFill>
                <a:latin typeface="Arial" panose="020B0604020202020204" pitchFamily="34" charset="0"/>
                <a:cs typeface="Arial" panose="020B0604020202020204" pitchFamily="34" charset="0"/>
              </a:rPr>
              <a:t> 	</a:t>
            </a:r>
          </a:p>
          <a:p>
            <a:pPr algn="just">
              <a:buFont typeface="Wingdings" panose="05000000000000000000" pitchFamily="2" charset="2"/>
              <a:buChar char="Ø"/>
            </a:pPr>
            <a:r>
              <a:rPr lang="es-MX" sz="5500" dirty="0"/>
              <a:t>VELAR UNA UTILIZACIÓN ADECUADA DE LOS RECURSOS.</a:t>
            </a:r>
          </a:p>
          <a:p>
            <a:pPr algn="just">
              <a:buFont typeface="Wingdings" panose="05000000000000000000" pitchFamily="2" charset="2"/>
              <a:buChar char="Ø"/>
            </a:pPr>
            <a:r>
              <a:rPr lang="es-MX" sz="5500" dirty="0"/>
              <a:t>COORDINAR CON TODAS LAS INSTANCIAS DE VIGILANCIA Y CONTROL LA APLICACIÓN EFECTIVA DE LAS NORMAS Y VELAR POR EL CUMPLIMIENTO DE LAS MISMAS.</a:t>
            </a:r>
          </a:p>
          <a:p>
            <a:pPr algn="just">
              <a:buFont typeface="Wingdings" panose="05000000000000000000" pitchFamily="2" charset="2"/>
              <a:buChar char="Ø"/>
            </a:pPr>
            <a:r>
              <a:rPr lang="es-MX" sz="5500" dirty="0"/>
              <a:t>IMPULSAR LAS VEEDURÍAS COMO UN MECANISMO DE EDUCACIÓN PARA LA PARTICIPACIÓN.</a:t>
            </a:r>
            <a:r>
              <a:rPr lang="es-MX" sz="5500" b="0" i="0" u="none" strike="noStrike" baseline="0" dirty="0">
                <a:solidFill>
                  <a:srgbClr val="000000"/>
                </a:solidFill>
                <a:latin typeface="Arial" panose="020B0604020202020204" pitchFamily="34" charset="0"/>
                <a:cs typeface="Arial" panose="020B0604020202020204" pitchFamily="34" charset="0"/>
              </a:rPr>
              <a:t> 	</a:t>
            </a:r>
          </a:p>
          <a:p>
            <a:pPr marL="0" indent="0" algn="just">
              <a:buNone/>
            </a:pPr>
            <a:r>
              <a:rPr lang="es-CO" sz="5500" b="0" i="0" u="none" strike="noStrike" baseline="0" dirty="0">
                <a:solidFill>
                  <a:srgbClr val="000000"/>
                </a:solidFill>
                <a:latin typeface="Helvetica Light"/>
              </a:rPr>
              <a:t>	</a:t>
            </a:r>
            <a:endParaRPr lang="es-MX" sz="5500" b="0" i="0" u="none" strike="noStrike" baseline="0" dirty="0">
              <a:solidFill>
                <a:srgbClr val="000000"/>
              </a:solidFill>
              <a:latin typeface="Helvetica Light"/>
            </a:endParaRPr>
          </a:p>
          <a:p>
            <a:endParaRPr lang="es-MX"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endParaRPr lang="es-CO" sz="1800" b="0" i="0" u="none" strike="noStrike" baseline="0" dirty="0">
              <a:solidFill>
                <a:srgbClr val="000000"/>
              </a:solidFill>
              <a:latin typeface="Arial" panose="020B0604020202020204" pitchFamily="34" charset="0"/>
            </a:endParaRPr>
          </a:p>
          <a:p>
            <a:endParaRPr lang="es-MX" sz="1800" b="0" i="0" u="none" strike="noStrike" baseline="0" dirty="0">
              <a:solidFill>
                <a:srgbClr val="000000"/>
              </a:solidFill>
              <a:latin typeface="Arial" panose="020B0604020202020204" pitchFamily="34" charset="0"/>
            </a:endParaRPr>
          </a:p>
          <a:p>
            <a:pPr marL="0" indent="0">
              <a:buNone/>
            </a:pPr>
            <a:endParaRPr lang="es-MX" sz="28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6" y="1027906"/>
            <a:ext cx="7142922" cy="523220"/>
          </a:xfrm>
          <a:prstGeom prst="rect">
            <a:avLst/>
          </a:prstGeom>
          <a:noFill/>
        </p:spPr>
        <p:txBody>
          <a:bodyPr wrap="square">
            <a:spAutoFit/>
          </a:bodyPr>
          <a:lstStyle/>
          <a:p>
            <a:pPr algn="ctr"/>
            <a:r>
              <a:rPr lang="es-CO" sz="2800" dirty="0">
                <a:latin typeface="Algerian" panose="04020705040A02060702" pitchFamily="82" charset="0"/>
              </a:rPr>
              <a:t>Mecanismos de participación social</a:t>
            </a:r>
          </a:p>
        </p:txBody>
      </p:sp>
      <p:pic>
        <p:nvPicPr>
          <p:cNvPr id="6146" name="Picture 2" descr="La importancia de las veedurías ciudadanas - La Prensa Oriente">
            <a:extLst>
              <a:ext uri="{FF2B5EF4-FFF2-40B4-BE49-F238E27FC236}">
                <a16:creationId xmlns:a16="http://schemas.microsoft.com/office/drawing/2014/main" xmlns="" id="{3B125261-F9D1-448D-97A9-835557B818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55" y="2083024"/>
            <a:ext cx="1847520" cy="2157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509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ctr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5" name="Subtítulo 4">
            <a:extLst>
              <a:ext uri="{FF2B5EF4-FFF2-40B4-BE49-F238E27FC236}">
                <a16:creationId xmlns:a16="http://schemas.microsoft.com/office/drawing/2014/main" xmlns="" id="{F80C12FE-36EE-403F-9384-E93971AF466B}"/>
              </a:ext>
            </a:extLst>
          </p:cNvPr>
          <p:cNvSpPr>
            <a:spLocks noGrp="1"/>
          </p:cNvSpPr>
          <p:nvPr>
            <p:ph type="subTitle" idx="1"/>
          </p:nvPr>
        </p:nvSpPr>
        <p:spPr>
          <a:xfrm>
            <a:off x="1524000" y="1232452"/>
            <a:ext cx="9144000" cy="2809462"/>
          </a:xfrm>
        </p:spPr>
        <p:txBody>
          <a:bodyPr>
            <a:noAutofit/>
          </a:bodyPr>
          <a:lstStyle/>
          <a:p>
            <a:r>
              <a:rPr lang="es-MX" sz="3600" dirty="0">
                <a:latin typeface="Algerian" panose="04020705040A02060702" pitchFamily="82" charset="0"/>
              </a:rPr>
              <a:t>ESTEN TODOS UNIDOS EN SU FORMA DE PENSAR, Y DEMUESTREN EMPATÍA, CARIÑO FRATERNAL, TIERNA COMPASIÓN Y HUMILDAD, NO DEVUELVAN MAL POR MAL, NI INSULTO POR INSULTO. AL CONTRARIO, DEVUELVAN UNA BENDICIÓN, PORQUE PARA ESO FUERON LLAMADOS, A FIN DE QUE HEREDEN UNA BENDICIÓN (1 PEDRO 3: 8-9</a:t>
            </a:r>
            <a:endParaRPr lang="es-CO" sz="3600" dirty="0">
              <a:latin typeface="Algerian" panose="04020705040A02060702" pitchFamily="82" charset="0"/>
            </a:endParaRPr>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1422494" y="1161774"/>
            <a:ext cx="8587408" cy="707886"/>
          </a:xfrm>
          <a:prstGeom prst="rect">
            <a:avLst/>
          </a:prstGeom>
          <a:noFill/>
        </p:spPr>
        <p:txBody>
          <a:bodyPr wrap="square">
            <a:spAutoFit/>
          </a:bodyPr>
          <a:lstStyle/>
          <a:p>
            <a:pPr algn="ctr"/>
            <a:endParaRPr lang="es-CO" sz="4000" dirty="0"/>
          </a:p>
        </p:txBody>
      </p:sp>
    </p:spTree>
    <p:extLst>
      <p:ext uri="{BB962C8B-B14F-4D97-AF65-F5344CB8AC3E}">
        <p14:creationId xmlns:p14="http://schemas.microsoft.com/office/powerpoint/2010/main" val="4160401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ctr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5" name="Subtítulo 4">
            <a:extLst>
              <a:ext uri="{FF2B5EF4-FFF2-40B4-BE49-F238E27FC236}">
                <a16:creationId xmlns:a16="http://schemas.microsoft.com/office/drawing/2014/main" xmlns="" id="{F80C12FE-36EE-403F-9384-E93971AF466B}"/>
              </a:ext>
            </a:extLst>
          </p:cNvPr>
          <p:cNvSpPr>
            <a:spLocks noGrp="1"/>
          </p:cNvSpPr>
          <p:nvPr>
            <p:ph type="subTitle" idx="1"/>
          </p:nvPr>
        </p:nvSpPr>
        <p:spPr>
          <a:xfrm>
            <a:off x="1524000" y="1232452"/>
            <a:ext cx="9144000" cy="2809462"/>
          </a:xfrm>
        </p:spPr>
        <p:txBody>
          <a:bodyPr>
            <a:noAutofit/>
          </a:bodyPr>
          <a:lstStyle/>
          <a:p>
            <a:endParaRPr lang="es-CO" sz="3600" dirty="0">
              <a:latin typeface="Algerian" panose="04020705040A02060702" pitchFamily="82" charset="0"/>
            </a:endParaRPr>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1737124" y="1421574"/>
            <a:ext cx="8587408" cy="483495"/>
          </a:xfrm>
          <a:prstGeom prst="rect">
            <a:avLst/>
          </a:prstGeom>
          <a:noFill/>
        </p:spPr>
        <p:txBody>
          <a:bodyPr wrap="square">
            <a:spAutoFit/>
          </a:bodyPr>
          <a:lstStyle/>
          <a:p>
            <a:pPr algn="ctr"/>
            <a:endParaRPr lang="es-CO" sz="4000" dirty="0"/>
          </a:p>
        </p:txBody>
      </p:sp>
      <p:pic>
        <p:nvPicPr>
          <p:cNvPr id="8194" name="Picture 2" descr="GIF gracias por su atención. Imágenes animadas gratis.">
            <a:extLst>
              <a:ext uri="{FF2B5EF4-FFF2-40B4-BE49-F238E27FC236}">
                <a16:creationId xmlns:a16="http://schemas.microsoft.com/office/drawing/2014/main" xmlns="" id="{55A2DA9C-52FC-4FE0-A98B-D7692FCC8C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1" y="887896"/>
            <a:ext cx="10508974" cy="5049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806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8"/>
          <p:cNvSpPr>
            <a:spLocks noChangeArrowheads="1"/>
          </p:cNvSpPr>
          <p:nvPr/>
        </p:nvSpPr>
        <p:spPr bwMode="auto">
          <a:xfrm>
            <a:off x="2309812" y="3000376"/>
            <a:ext cx="7143750" cy="1047750"/>
          </a:xfrm>
          <a:prstGeom prst="roundRect">
            <a:avLst>
              <a:gd name="adj" fmla="val 16667"/>
            </a:avLst>
          </a:prstGeom>
          <a:solidFill>
            <a:srgbClr val="F2DBDB"/>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s-CO" sz="1400" dirty="0">
                <a:latin typeface="Arial" pitchFamily="34" charset="0"/>
                <a:ea typeface="Times New Roman" pitchFamily="18" charset="0"/>
                <a:cs typeface="Times New Roman" pitchFamily="18" charset="0"/>
              </a:rPr>
              <a:t>Optimizar y garantizar la calidad de los servicios de salud brindados por la Empresa Social del Estado Barrancabermeja  buscando el cumplimiento de los parámetros de calidad y de satisfacción del cliente definidos en la normatividad vigente y en nuestro sistema de gestión integral centrado  en la atención humanizada.</a:t>
            </a:r>
            <a:endParaRPr lang="es-CO" sz="1400" dirty="0">
              <a:latin typeface="Arial" pitchFamily="34" charset="0"/>
              <a:cs typeface="Arial" pitchFamily="34" charset="0"/>
            </a:endParaRPr>
          </a:p>
          <a:p>
            <a:pPr eaLnBrk="0" fontAlgn="base" hangingPunct="0">
              <a:spcBef>
                <a:spcPct val="0"/>
              </a:spcBef>
              <a:spcAft>
                <a:spcPct val="0"/>
              </a:spcAft>
            </a:pPr>
            <a:endParaRPr lang="es-CO" dirty="0">
              <a:latin typeface="Arial" pitchFamily="34" charset="0"/>
              <a:cs typeface="Arial" pitchFamily="34" charset="0"/>
            </a:endParaRPr>
          </a:p>
        </p:txBody>
      </p:sp>
      <p:sp>
        <p:nvSpPr>
          <p:cNvPr id="5" name="Rectangle 14"/>
          <p:cNvSpPr>
            <a:spLocks noChangeArrowheads="1"/>
          </p:cNvSpPr>
          <p:nvPr/>
        </p:nvSpPr>
        <p:spPr bwMode="auto">
          <a:xfrm>
            <a:off x="2530475" y="410256"/>
            <a:ext cx="6534150" cy="580345"/>
          </a:xfrm>
          <a:prstGeom prst="rect">
            <a:avLst/>
          </a:prstGeom>
          <a:solidFill>
            <a:srgbClr val="9BBB59"/>
          </a:solidFill>
          <a:ln w="3810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s-CO" sz="1400" b="1" dirty="0">
                <a:latin typeface="Arial" pitchFamily="34" charset="0"/>
                <a:cs typeface="Times New Roman" pitchFamily="18" charset="0"/>
              </a:rPr>
              <a:t>SISTEMA DE INFORMACIÓN Y ATENCIÓN AL USUARIO – SIAU Y PARTICIPACIÓN SOCIAL EN SALUD </a:t>
            </a:r>
            <a:endParaRPr lang="es-CO" dirty="0">
              <a:latin typeface="Arial" pitchFamily="34" charset="0"/>
              <a:cs typeface="Arial" pitchFamily="34" charset="0"/>
            </a:endParaRPr>
          </a:p>
        </p:txBody>
      </p:sp>
      <p:sp>
        <p:nvSpPr>
          <p:cNvPr id="6" name="AutoShape 7"/>
          <p:cNvSpPr>
            <a:spLocks noChangeArrowheads="1"/>
          </p:cNvSpPr>
          <p:nvPr/>
        </p:nvSpPr>
        <p:spPr bwMode="auto">
          <a:xfrm>
            <a:off x="2087564" y="1121229"/>
            <a:ext cx="1876425" cy="1469571"/>
          </a:xfrm>
          <a:prstGeom prst="flowChartAlternateProcess">
            <a:avLst/>
          </a:prstGeom>
          <a:solidFill>
            <a:srgbClr val="EAF1D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s-CO" sz="1200" dirty="0">
                <a:latin typeface="Arial" pitchFamily="34" charset="0"/>
                <a:cs typeface="Arial" pitchFamily="34" charset="0"/>
              </a:rPr>
              <a:t>Oficina que cumpla con lo establecido por la norma: privacidad, atención personalizada, recurso humano y logístico, trato digno</a:t>
            </a:r>
          </a:p>
          <a:p>
            <a:pPr eaLnBrk="0" fontAlgn="base" hangingPunct="0">
              <a:spcBef>
                <a:spcPct val="0"/>
              </a:spcBef>
              <a:spcAft>
                <a:spcPct val="0"/>
              </a:spcAft>
            </a:pPr>
            <a:endParaRPr lang="es-CO" dirty="0">
              <a:latin typeface="Arial" pitchFamily="34" charset="0"/>
              <a:cs typeface="Arial" pitchFamily="34" charset="0"/>
            </a:endParaRPr>
          </a:p>
        </p:txBody>
      </p:sp>
      <p:sp>
        <p:nvSpPr>
          <p:cNvPr id="7" name="AutoShape 6"/>
          <p:cNvSpPr>
            <a:spLocks noChangeArrowheads="1"/>
          </p:cNvSpPr>
          <p:nvPr/>
        </p:nvSpPr>
        <p:spPr bwMode="auto">
          <a:xfrm>
            <a:off x="4397375" y="1156607"/>
            <a:ext cx="2400300" cy="1519918"/>
          </a:xfrm>
          <a:prstGeom prst="flowChartAlternateProcess">
            <a:avLst/>
          </a:prstGeom>
          <a:solidFill>
            <a:srgbClr val="FDE9D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s-CO" sz="1200" dirty="0">
                <a:latin typeface="Arial" pitchFamily="34" charset="0"/>
                <a:ea typeface="Times New Roman" pitchFamily="18" charset="0"/>
                <a:cs typeface="Times New Roman" pitchFamily="18" charset="0"/>
              </a:rPr>
              <a:t>Medición de indicadores de la satisfacción del usuario manejando el proceso de encuestas de satisfacción, buzones de sugerencias e inquietudes y expectativas de los usuarios.</a:t>
            </a:r>
            <a:endParaRPr lang="es-CO" sz="1200" dirty="0">
              <a:latin typeface="Arial" pitchFamily="34" charset="0"/>
              <a:cs typeface="Arial" pitchFamily="34" charset="0"/>
            </a:endParaRPr>
          </a:p>
          <a:p>
            <a:pPr eaLnBrk="0" fontAlgn="base" hangingPunct="0">
              <a:spcBef>
                <a:spcPct val="0"/>
              </a:spcBef>
              <a:spcAft>
                <a:spcPct val="0"/>
              </a:spcAft>
            </a:pPr>
            <a:endParaRPr lang="es-CO" dirty="0">
              <a:latin typeface="Arial" pitchFamily="34" charset="0"/>
              <a:cs typeface="Arial" pitchFamily="34" charset="0"/>
            </a:endParaRPr>
          </a:p>
        </p:txBody>
      </p:sp>
      <p:sp>
        <p:nvSpPr>
          <p:cNvPr id="8" name="AutoShape 5"/>
          <p:cNvSpPr>
            <a:spLocks noChangeArrowheads="1"/>
          </p:cNvSpPr>
          <p:nvPr/>
        </p:nvSpPr>
        <p:spPr bwMode="auto">
          <a:xfrm>
            <a:off x="7260545" y="1328057"/>
            <a:ext cx="2028825" cy="1262742"/>
          </a:xfrm>
          <a:prstGeom prst="flowChartAlternateProcess">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s-CO" sz="1200" dirty="0">
                <a:latin typeface="Arial" pitchFamily="34" charset="0"/>
                <a:cs typeface="Times New Roman" pitchFamily="18" charset="0"/>
              </a:rPr>
              <a:t>Recepción , trámite, Análisis y resolución de quejas reclamos, peticiones, denuncias, sugerencias y felicitaciones</a:t>
            </a:r>
            <a:endParaRPr lang="es-CO" sz="1200" dirty="0">
              <a:latin typeface="Arial" pitchFamily="34" charset="0"/>
              <a:cs typeface="Arial" pitchFamily="34" charset="0"/>
            </a:endParaRPr>
          </a:p>
          <a:p>
            <a:pPr eaLnBrk="0" fontAlgn="base" hangingPunct="0">
              <a:spcBef>
                <a:spcPct val="0"/>
              </a:spcBef>
              <a:spcAft>
                <a:spcPct val="0"/>
              </a:spcAft>
            </a:pPr>
            <a:endParaRPr lang="es-CO" dirty="0">
              <a:latin typeface="Arial" pitchFamily="34" charset="0"/>
              <a:cs typeface="Arial" pitchFamily="34" charset="0"/>
            </a:endParaRPr>
          </a:p>
        </p:txBody>
      </p:sp>
      <p:sp>
        <p:nvSpPr>
          <p:cNvPr id="9" name="AutoShape 13"/>
          <p:cNvSpPr>
            <a:spLocks noChangeArrowheads="1"/>
          </p:cNvSpPr>
          <p:nvPr/>
        </p:nvSpPr>
        <p:spPr bwMode="auto">
          <a:xfrm>
            <a:off x="2108655" y="4724400"/>
            <a:ext cx="1876425" cy="1119527"/>
          </a:xfrm>
          <a:prstGeom prst="flowChartAlternateProcess">
            <a:avLst/>
          </a:prstGeom>
          <a:solidFill>
            <a:srgbClr val="DBE5F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s-CO" sz="1200" dirty="0">
                <a:latin typeface="Arial" pitchFamily="34" charset="0"/>
                <a:ea typeface="Times New Roman" pitchFamily="18" charset="0"/>
                <a:cs typeface="Times New Roman" pitchFamily="18" charset="0"/>
              </a:rPr>
              <a:t>Adopción de medidas correctivas a través de planes de mejoramiento por servicios</a:t>
            </a:r>
            <a:endParaRPr lang="es-CO" sz="1200" dirty="0">
              <a:latin typeface="Arial" pitchFamily="34" charset="0"/>
              <a:cs typeface="Arial" pitchFamily="34" charset="0"/>
            </a:endParaRPr>
          </a:p>
        </p:txBody>
      </p:sp>
      <p:sp>
        <p:nvSpPr>
          <p:cNvPr id="10" name="AutoShape 1"/>
          <p:cNvSpPr>
            <a:spLocks noChangeArrowheads="1"/>
          </p:cNvSpPr>
          <p:nvPr/>
        </p:nvSpPr>
        <p:spPr bwMode="auto">
          <a:xfrm>
            <a:off x="4724401" y="4548527"/>
            <a:ext cx="2314575" cy="1623673"/>
          </a:xfrm>
          <a:prstGeom prst="flowChartAlternateProcess">
            <a:avLst/>
          </a:prstGeom>
          <a:solidFill>
            <a:srgbClr val="EAF1D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s-CO" sz="1200" dirty="0">
                <a:latin typeface="Arial" pitchFamily="34" charset="0"/>
                <a:ea typeface="Times New Roman" pitchFamily="18" charset="0"/>
                <a:cs typeface="Times New Roman" pitchFamily="18" charset="0"/>
              </a:rPr>
              <a:t>Apoyar la participación social en la ESEB: garantizar la existencia de la Asociación de usuarios – el comité de ética Hospitalaria y el representante de los usuarios ante la </a:t>
            </a:r>
            <a:r>
              <a:rPr lang="es-CO" sz="1100" dirty="0">
                <a:latin typeface="Arial" pitchFamily="34" charset="0"/>
                <a:ea typeface="Times New Roman" pitchFamily="18" charset="0"/>
                <a:cs typeface="Times New Roman" pitchFamily="18" charset="0"/>
              </a:rPr>
              <a:t>Junta Directiva de la Empresa </a:t>
            </a:r>
            <a:endParaRPr lang="es-CO" sz="800" dirty="0">
              <a:latin typeface="Arial" pitchFamily="34" charset="0"/>
              <a:cs typeface="Arial" pitchFamily="34" charset="0"/>
            </a:endParaRPr>
          </a:p>
          <a:p>
            <a:pPr eaLnBrk="0" fontAlgn="base" hangingPunct="0">
              <a:spcBef>
                <a:spcPct val="0"/>
              </a:spcBef>
              <a:spcAft>
                <a:spcPct val="0"/>
              </a:spcAft>
            </a:pPr>
            <a:endParaRPr lang="es-CO" dirty="0">
              <a:latin typeface="Arial" pitchFamily="34" charset="0"/>
              <a:cs typeface="Arial" pitchFamily="34" charset="0"/>
            </a:endParaRPr>
          </a:p>
        </p:txBody>
      </p:sp>
      <p:sp>
        <p:nvSpPr>
          <p:cNvPr id="11" name="AutoShape 12"/>
          <p:cNvSpPr>
            <a:spLocks noChangeArrowheads="1"/>
          </p:cNvSpPr>
          <p:nvPr/>
        </p:nvSpPr>
        <p:spPr bwMode="auto">
          <a:xfrm>
            <a:off x="7807326" y="4637314"/>
            <a:ext cx="1952625" cy="1534886"/>
          </a:xfrm>
          <a:prstGeom prst="flowChartAlternateProcess">
            <a:avLst/>
          </a:prstGeom>
          <a:solidFill>
            <a:srgbClr val="FDE9D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s-CO" sz="1200" dirty="0">
                <a:latin typeface="Arial" pitchFamily="34" charset="0"/>
                <a:cs typeface="Times New Roman" pitchFamily="18" charset="0"/>
              </a:rPr>
              <a:t>Capacitaciones a funcionarios y usuarios: derechos y Deberes- funcionamiento del SIAU- TRATO DIGNO HUMANIZACION- SGSSS- </a:t>
            </a:r>
            <a:endParaRPr lang="es-CO" sz="800" dirty="0">
              <a:latin typeface="Arial" pitchFamily="34" charset="0"/>
              <a:cs typeface="Arial" pitchFamily="34" charset="0"/>
            </a:endParaRPr>
          </a:p>
          <a:p>
            <a:pPr eaLnBrk="0" fontAlgn="base" hangingPunct="0">
              <a:spcBef>
                <a:spcPct val="0"/>
              </a:spcBef>
              <a:spcAft>
                <a:spcPct val="0"/>
              </a:spcAft>
            </a:pPr>
            <a:endParaRPr lang="es-CO" dirty="0">
              <a:latin typeface="Arial" pitchFamily="34" charset="0"/>
              <a:cs typeface="Arial" pitchFamily="34" charset="0"/>
            </a:endParaRPr>
          </a:p>
        </p:txBody>
      </p:sp>
      <p:sp>
        <p:nvSpPr>
          <p:cNvPr id="12" name="AutoShape 4"/>
          <p:cNvSpPr>
            <a:spLocks noChangeShapeType="1"/>
          </p:cNvSpPr>
          <p:nvPr/>
        </p:nvSpPr>
        <p:spPr bwMode="auto">
          <a:xfrm flipH="1" flipV="1">
            <a:off x="3429000" y="2658382"/>
            <a:ext cx="228600" cy="3238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3" name="AutoShape 3"/>
          <p:cNvSpPr>
            <a:spLocks noChangeShapeType="1"/>
          </p:cNvSpPr>
          <p:nvPr/>
        </p:nvSpPr>
        <p:spPr bwMode="auto">
          <a:xfrm flipV="1">
            <a:off x="5597525" y="2676525"/>
            <a:ext cx="0" cy="3238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4" name="AutoShape 2"/>
          <p:cNvSpPr>
            <a:spLocks noChangeShapeType="1"/>
          </p:cNvSpPr>
          <p:nvPr/>
        </p:nvSpPr>
        <p:spPr bwMode="auto">
          <a:xfrm flipV="1">
            <a:off x="7699375" y="2590799"/>
            <a:ext cx="190500" cy="3238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5" name="AutoShape 11"/>
          <p:cNvSpPr>
            <a:spLocks noChangeShapeType="1"/>
          </p:cNvSpPr>
          <p:nvPr/>
        </p:nvSpPr>
        <p:spPr bwMode="auto">
          <a:xfrm flipH="1">
            <a:off x="2837316" y="4257221"/>
            <a:ext cx="419100" cy="2381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6" name="AutoShape 9"/>
          <p:cNvSpPr>
            <a:spLocks noChangeShapeType="1"/>
          </p:cNvSpPr>
          <p:nvPr/>
        </p:nvSpPr>
        <p:spPr bwMode="auto">
          <a:xfrm>
            <a:off x="5797550" y="4132148"/>
            <a:ext cx="0" cy="2381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17" name="AutoShape 10"/>
          <p:cNvSpPr>
            <a:spLocks noChangeShapeType="1"/>
          </p:cNvSpPr>
          <p:nvPr/>
        </p:nvSpPr>
        <p:spPr bwMode="auto">
          <a:xfrm>
            <a:off x="8274957" y="4204039"/>
            <a:ext cx="419100" cy="34448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O"/>
          </a:p>
        </p:txBody>
      </p:sp>
      <p:sp>
        <p:nvSpPr>
          <p:cNvPr id="20" name="Rectangle 25"/>
          <p:cNvSpPr>
            <a:spLocks noChangeArrowheads="1"/>
          </p:cNvSpPr>
          <p:nvPr/>
        </p:nvSpPr>
        <p:spPr bwMode="auto">
          <a:xfrm>
            <a:off x="1600201" y="28716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s-CO">
              <a:latin typeface="Arial" pitchFamily="34" charset="0"/>
              <a:cs typeface="Arial" pitchFamily="34" charset="0"/>
            </a:endParaRPr>
          </a:p>
        </p:txBody>
      </p:sp>
    </p:spTree>
    <p:extLst>
      <p:ext uri="{BB962C8B-B14F-4D97-AF65-F5344CB8AC3E}">
        <p14:creationId xmlns:p14="http://schemas.microsoft.com/office/powerpoint/2010/main" val="1747111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idx="4294967295"/>
          </p:nvPr>
        </p:nvSpPr>
        <p:spPr>
          <a:xfrm>
            <a:off x="1730375" y="1630363"/>
            <a:ext cx="10461625" cy="52663"/>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1422494" y="1161774"/>
            <a:ext cx="8587408" cy="5416868"/>
          </a:xfrm>
          <a:prstGeom prst="rect">
            <a:avLst/>
          </a:prstGeom>
          <a:noFill/>
        </p:spPr>
        <p:txBody>
          <a:bodyPr wrap="square">
            <a:spAutoFit/>
          </a:bodyPr>
          <a:lstStyle/>
          <a:p>
            <a:pPr algn="ctr"/>
            <a:r>
              <a:rPr lang="es-MX" sz="5400" dirty="0">
                <a:latin typeface="Algerian" panose="04020705040A02060702" pitchFamily="82" charset="0"/>
              </a:rPr>
              <a:t>DEFINICION</a:t>
            </a:r>
          </a:p>
          <a:p>
            <a:pPr algn="just"/>
            <a:r>
              <a:rPr lang="es-MX" sz="3600" dirty="0"/>
              <a:t>PROCESO INTEGRAL EN EL QUE ES REQUISITO FUNDAMENTAL ADOPTAR PROCEDIMIENTOS, MECANISMOS, MEDIOS, INSTRUMENTOS Y CANALES PARA QUE ESA ATENCION CUMPLA CON LOS PRINCIPIOS DE OBJETIVIDAD Y BUEN TRATO (CIRCULAR EXTERNA 008 DE 2018</a:t>
            </a:r>
            <a:endParaRPr lang="es-CO" sz="3600" dirty="0"/>
          </a:p>
          <a:p>
            <a:pPr algn="ctr"/>
            <a:endParaRPr lang="es-CO" sz="4000" dirty="0"/>
          </a:p>
        </p:txBody>
      </p:sp>
    </p:spTree>
    <p:extLst>
      <p:ext uri="{BB962C8B-B14F-4D97-AF65-F5344CB8AC3E}">
        <p14:creationId xmlns:p14="http://schemas.microsoft.com/office/powerpoint/2010/main" val="4201122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idx="4294967295"/>
          </p:nvPr>
        </p:nvSpPr>
        <p:spPr>
          <a:xfrm>
            <a:off x="1730375" y="1630363"/>
            <a:ext cx="10461625" cy="52663"/>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1422494" y="1161774"/>
            <a:ext cx="9347012" cy="4585871"/>
          </a:xfrm>
          <a:prstGeom prst="rect">
            <a:avLst/>
          </a:prstGeom>
          <a:noFill/>
        </p:spPr>
        <p:txBody>
          <a:bodyPr wrap="square">
            <a:spAutoFit/>
          </a:bodyPr>
          <a:lstStyle/>
          <a:p>
            <a:pPr algn="ctr"/>
            <a:r>
              <a:rPr lang="es-MX" sz="4400" dirty="0">
                <a:latin typeface="Algerian" panose="04020705040A02060702" pitchFamily="82" charset="0"/>
              </a:rPr>
              <a:t>CARACTERIZACIÓN DEL SISTEMA DE INFORMACIÓN Y ATENCION AL USUARIO</a:t>
            </a:r>
          </a:p>
          <a:p>
            <a:pPr algn="just"/>
            <a:r>
              <a:rPr lang="es-ES" sz="2000" dirty="0">
                <a:effectLst/>
                <a:latin typeface="Arial" panose="020B0604020202020204" pitchFamily="34" charset="0"/>
                <a:ea typeface="Times New Roman" panose="02020603050405020304" pitchFamily="18" charset="0"/>
                <a:cs typeface="Arial" panose="020B0604020202020204" pitchFamily="34" charset="0"/>
              </a:rPr>
              <a:t>OBJETIVO:</a:t>
            </a:r>
            <a:r>
              <a:rPr lang="es-ES" sz="2000" dirty="0">
                <a:effectLst/>
                <a:latin typeface="Arial" panose="020B0604020202020204" pitchFamily="34" charset="0"/>
                <a:ea typeface="Times New Roman" panose="02020603050405020304" pitchFamily="18" charset="0"/>
                <a:cs typeface="Times New Roman" panose="02020603050405020304" pitchFamily="18" charset="0"/>
              </a:rPr>
              <a:t> </a:t>
            </a:r>
            <a:r>
              <a:rPr lang="es-ES" sz="2000" dirty="0">
                <a:effectLst/>
                <a:latin typeface="Arial" panose="020B0604020202020204" pitchFamily="34" charset="0"/>
                <a:ea typeface="Times New Roman" panose="02020603050405020304" pitchFamily="18" charset="0"/>
                <a:cs typeface="Arial" panose="020B0604020202020204" pitchFamily="34" charset="0"/>
              </a:rPr>
              <a:t>ASEGURAR LA CAPACIDAD DE CUMPLIR CON LAS NECESIDADES Y EXPECTATIVAS DE LOS USUARIOS PARA LOGRAR SU SATISFACCIÓN Y FIDELIDAD</a:t>
            </a:r>
            <a:endParaRPr lang="es-CO" sz="20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s-ES" sz="2000" dirty="0">
                <a:effectLst/>
                <a:latin typeface="Arial" panose="020B0604020202020204" pitchFamily="34" charset="0"/>
                <a:ea typeface="Times New Roman" panose="02020603050405020304" pitchFamily="18" charset="0"/>
                <a:cs typeface="Arial" panose="020B0604020202020204" pitchFamily="34" charset="0"/>
              </a:rPr>
              <a:t> </a:t>
            </a:r>
            <a:endParaRPr lang="es-CO" sz="20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s-ES" sz="2000" dirty="0">
                <a:effectLst/>
                <a:latin typeface="Arial" panose="020B0604020202020204" pitchFamily="34" charset="0"/>
                <a:ea typeface="Times New Roman" panose="02020603050405020304" pitchFamily="18" charset="0"/>
              </a:rPr>
              <a:t>ALCANCE: DESDE LA IDENTIFICACIÓN DE LAS NECESIDADES Y EXPECTATIVAS DE LOS USUARIOS HASTA LA MEDICIÓN DE SU SATISFACCIÓN Y EL ESTABLECIMIENTO ACCIONES Y PLANES DE MEJORAMIENTO</a:t>
            </a:r>
            <a:endParaRPr lang="es-CO" sz="2000" dirty="0"/>
          </a:p>
        </p:txBody>
      </p:sp>
    </p:spTree>
    <p:extLst>
      <p:ext uri="{BB962C8B-B14F-4D97-AF65-F5344CB8AC3E}">
        <p14:creationId xmlns:p14="http://schemas.microsoft.com/office/powerpoint/2010/main" val="1564198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384313" y="1982014"/>
            <a:ext cx="11449877" cy="4299516"/>
          </a:xfrm>
        </p:spPr>
        <p:txBody>
          <a:bodyPr>
            <a:normAutofit/>
          </a:bodyPr>
          <a:lstStyle/>
          <a:p>
            <a:pPr algn="just"/>
            <a:r>
              <a:rPr lang="es-ES_tradnl" sz="2400" b="1" dirty="0">
                <a:effectLst/>
                <a:latin typeface="Arial" panose="020B0604020202020204" pitchFamily="34" charset="0"/>
                <a:ea typeface="Times New Roman" panose="02020603050405020304" pitchFamily="18" charset="0"/>
                <a:cs typeface="Arial" panose="020B0604020202020204" pitchFamily="34" charset="0"/>
              </a:rPr>
              <a:t>PROCEDIMIENTO DE TRAMITE PARA APERTURA DE BUZONES DE</a:t>
            </a:r>
            <a:r>
              <a:rPr lang="es-ES_tradnl" sz="2400" b="1" dirty="0">
                <a:effectLst/>
                <a:latin typeface="Arial" panose="020B0604020202020204" pitchFamily="34" charset="0"/>
                <a:ea typeface="Arial Unicode MS"/>
                <a:cs typeface="Arial" panose="020B0604020202020204" pitchFamily="34" charset="0"/>
              </a:rPr>
              <a:t> SUGERENCIAS</a:t>
            </a:r>
            <a:endParaRPr lang="es-MX" sz="2400" dirty="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PROCEDIMIENTO PARA ANÁLISIS DE SATISFACCIÓN DE LOS USUARIOS </a:t>
            </a:r>
          </a:p>
          <a:p>
            <a:pPr algn="just"/>
            <a:r>
              <a:rPr lang="es-MX" sz="2400" b="1" dirty="0">
                <a:latin typeface="Arial" panose="020B0604020202020204" pitchFamily="34" charset="0"/>
                <a:cs typeface="Arial" panose="020B0604020202020204" pitchFamily="34" charset="0"/>
              </a:rPr>
              <a:t>PROCEDIMIENTO PARA CAPACITACIÓN A REPRESENTANTES DE LA ASOCIACIÓN DE USUARIOS</a:t>
            </a:r>
          </a:p>
          <a:p>
            <a:pPr algn="just"/>
            <a:r>
              <a:rPr lang="es-ES_tradnl" sz="2400" b="1" dirty="0">
                <a:effectLst/>
                <a:latin typeface="Arial" panose="020B0604020202020204" pitchFamily="34" charset="0"/>
                <a:ea typeface="Arial Unicode MS"/>
                <a:cs typeface="Arial" panose="020B0604020202020204" pitchFamily="34" charset="0"/>
              </a:rPr>
              <a:t>PROCEDIMIENTO PARA LA ATENCION DE LA LINEA 018000 Y LINEA CONVENCIONAL</a:t>
            </a:r>
          </a:p>
          <a:p>
            <a:pPr algn="just"/>
            <a:r>
              <a:rPr lang="es-ES_tradnl" sz="2400" b="1" dirty="0">
                <a:effectLst/>
                <a:latin typeface="Arial" panose="020B0604020202020204" pitchFamily="34" charset="0"/>
                <a:ea typeface="Arial Unicode MS"/>
                <a:cs typeface="Arial" panose="020B0604020202020204" pitchFamily="34" charset="0"/>
              </a:rPr>
              <a:t>PROCEDIMIENTO PARA REUNIONES CON LA ASOCIACION DE USUARIOS</a:t>
            </a:r>
          </a:p>
          <a:p>
            <a:pPr algn="just"/>
            <a:r>
              <a:rPr lang="es-ES_tradnl" sz="2400" b="1" dirty="0">
                <a:latin typeface="Arial" panose="020B0604020202020204" pitchFamily="34" charset="0"/>
                <a:cs typeface="Arial" panose="020B0604020202020204" pitchFamily="34" charset="0"/>
              </a:rPr>
              <a:t>PROCEDIMIENTO PARA TRÁMITE DE PQRS-D</a:t>
            </a:r>
          </a:p>
          <a:p>
            <a:pPr algn="just"/>
            <a:r>
              <a:rPr lang="es-ES_tradnl" sz="2400" b="1" dirty="0">
                <a:effectLst/>
                <a:latin typeface="Arial" panose="020B0604020202020204" pitchFamily="34" charset="0"/>
                <a:ea typeface="Times New Roman" panose="02020603050405020304" pitchFamily="18" charset="0"/>
              </a:rPr>
              <a:t>PROCEDIMIENTO PARA ORIENTACION Y ATENCION AL USUARIO</a:t>
            </a:r>
            <a:endParaRPr lang="es-MX" sz="2400" dirty="0">
              <a:latin typeface="Arial" panose="020B0604020202020204" pitchFamily="34" charset="0"/>
              <a:cs typeface="Arial" panose="020B0604020202020204" pitchFamily="34" charset="0"/>
            </a:endParaRPr>
          </a:p>
          <a:p>
            <a:pPr marL="0" indent="0" algn="just">
              <a:buNone/>
            </a:pPr>
            <a:endParaRPr lang="es-MX" sz="2400" dirty="0"/>
          </a:p>
          <a:p>
            <a:pPr algn="just"/>
            <a:endParaRPr lang="es-MX" sz="2400" dirty="0"/>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57334" y="1166163"/>
            <a:ext cx="7903834" cy="523220"/>
          </a:xfrm>
          <a:prstGeom prst="rect">
            <a:avLst/>
          </a:prstGeom>
          <a:noFill/>
        </p:spPr>
        <p:txBody>
          <a:bodyPr wrap="square">
            <a:spAutoFit/>
          </a:bodyPr>
          <a:lstStyle/>
          <a:p>
            <a:pPr algn="ctr"/>
            <a:r>
              <a:rPr lang="es-MX" sz="2800" dirty="0">
                <a:latin typeface="Algerian" panose="04020705040A02060702" pitchFamily="82" charset="0"/>
              </a:rPr>
              <a:t>PROCEDIMIENTOS DEL SIAU</a:t>
            </a:r>
            <a:endParaRPr lang="es-CO" sz="2800" dirty="0">
              <a:latin typeface="Algerian" panose="04020705040A02060702" pitchFamily="82" charset="0"/>
            </a:endParaRPr>
          </a:p>
        </p:txBody>
      </p:sp>
    </p:spTree>
    <p:extLst>
      <p:ext uri="{BB962C8B-B14F-4D97-AF65-F5344CB8AC3E}">
        <p14:creationId xmlns:p14="http://schemas.microsoft.com/office/powerpoint/2010/main" val="2249277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487017" y="1677888"/>
            <a:ext cx="10515600" cy="4351338"/>
          </a:xfrm>
        </p:spPr>
        <p:txBody>
          <a:bodyPr>
            <a:normAutofit fontScale="92500" lnSpcReduction="10000"/>
          </a:bodyPr>
          <a:lstStyle/>
          <a:p>
            <a:pPr algn="just"/>
            <a:r>
              <a:rPr lang="es-MX" sz="2800" dirty="0"/>
              <a:t>ATENCIÓN FOCALIZADA, ÁGIL, OPORTUNA, EFICAZ Y EFICIENTE A LAS NECESIDADES DE LOS USUARIOS</a:t>
            </a:r>
          </a:p>
          <a:p>
            <a:pPr algn="just"/>
            <a:r>
              <a:rPr lang="es-MX" sz="2800" dirty="0"/>
              <a:t>SOLUCIÓN DE FONDO A LAS SOLICITUDES DE ATENCIÓN EN SALUD, YA SEA PRESTADOS DIRECTAMENTE O A TRAVÉS DE TERCEROS, BRINDANDO SOLUCIONES ALTERNATIVAS DE ACCESO AL SERVICIO REQUERIDO, PARA SATISFACER INTEGRAMENTE LA NECESIDAD PLANTEADA POR EL USUARIO</a:t>
            </a:r>
          </a:p>
          <a:p>
            <a:pPr algn="just"/>
            <a:r>
              <a:rPr lang="es-MX" dirty="0"/>
              <a:t>DAR UN TRATO HUMANIZADO, CON OBSERVANCIA DEL RESPETO, LA CORDIALIDAD, LA ORIENTACIÓN Y COMUNICACIÓN PERMANENTE</a:t>
            </a:r>
            <a:endParaRPr lang="es-MX" sz="2800" dirty="0"/>
          </a:p>
          <a:p>
            <a:pPr algn="just"/>
            <a:r>
              <a:rPr lang="es-MX" sz="2800" dirty="0"/>
              <a:t>BRINDAR ATENCIÓN PREFERENCIAL, AL ADULTO MAYOR, A LOS NIÑOS, NIÑAS. O A LAS PERSONAS EN CONDICIÓN DE DISCAPACIDAD, MUJERES GESTANTES, O PERSONAS QUE POR SUS CONDICIONES PARTICULARES, REQUIERAN ATENCIÓN ESPECIAL</a:t>
            </a:r>
          </a:p>
          <a:p>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173356" y="1027906"/>
            <a:ext cx="7142922" cy="523220"/>
          </a:xfrm>
          <a:prstGeom prst="rect">
            <a:avLst/>
          </a:prstGeom>
          <a:noFill/>
        </p:spPr>
        <p:txBody>
          <a:bodyPr wrap="square">
            <a:spAutoFit/>
          </a:bodyPr>
          <a:lstStyle/>
          <a:p>
            <a:pPr algn="ctr"/>
            <a:r>
              <a:rPr lang="es-MX" sz="2800" dirty="0">
                <a:latin typeface="Algerian" panose="04020705040A02060702" pitchFamily="82" charset="0"/>
              </a:rPr>
              <a:t>TRATO DIGNO A LOS USUARIOS</a:t>
            </a:r>
            <a:endParaRPr lang="es-CO" sz="2800" dirty="0">
              <a:latin typeface="Algerian" panose="04020705040A02060702" pitchFamily="82" charset="0"/>
            </a:endParaRPr>
          </a:p>
        </p:txBody>
      </p:sp>
      <p:pic>
        <p:nvPicPr>
          <p:cNvPr id="5" name="Picture 2" descr="Ilustración de Atención Preferencial Es Trato Prioritario En Portugués y  más Vectores Libres de Derechos de Accesibilidad para discapacitados -  iStock">
            <a:extLst>
              <a:ext uri="{FF2B5EF4-FFF2-40B4-BE49-F238E27FC236}">
                <a16:creationId xmlns:a16="http://schemas.microsoft.com/office/drawing/2014/main" xmlns="" id="{A7EDC4B4-9E0B-4DA2-BEDA-CEE5219954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167" y="5572354"/>
            <a:ext cx="2686050" cy="59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775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idx="4294967295"/>
          </p:nvPr>
        </p:nvSpPr>
        <p:spPr>
          <a:xfrm>
            <a:off x="487017" y="1506149"/>
            <a:ext cx="10515600" cy="4503119"/>
          </a:xfrm>
        </p:spPr>
        <p:txBody>
          <a:bodyPr>
            <a:normAutofit fontScale="77500" lnSpcReduction="20000"/>
          </a:bodyPr>
          <a:lstStyle/>
          <a:p>
            <a:pPr algn="just"/>
            <a:endParaRPr lang="es-MX" sz="2800" dirty="0"/>
          </a:p>
          <a:p>
            <a:pPr algn="just"/>
            <a:r>
              <a:rPr lang="es-MX" sz="2800" dirty="0"/>
              <a:t>ATENCIÓN PRESENCIAL, PERSONALIZADA EN SEDE FISICA DE LA OFICINA DE ATENCIÓN AL USUARIO </a:t>
            </a:r>
            <a:r>
              <a:rPr lang="es-MX" sz="2800" dirty="0" smtClean="0"/>
              <a:t>(</a:t>
            </a:r>
            <a:r>
              <a:rPr lang="es-MX" dirty="0" smtClean="0"/>
              <a:t>TRANSVERSAL 47A</a:t>
            </a:r>
            <a:r>
              <a:rPr lang="es-MX" sz="2800" dirty="0" smtClean="0"/>
              <a:t> </a:t>
            </a:r>
            <a:r>
              <a:rPr lang="es-MX" sz="2800" dirty="0"/>
              <a:t># </a:t>
            </a:r>
            <a:r>
              <a:rPr lang="es-MX" dirty="0" smtClean="0"/>
              <a:t>57 - 29</a:t>
            </a:r>
            <a:r>
              <a:rPr lang="es-MX" sz="2800" dirty="0" smtClean="0"/>
              <a:t> CONTIGUO CENTRO SALUD DANUBIO)</a:t>
            </a:r>
            <a:endParaRPr lang="es-MX" sz="2800" dirty="0"/>
          </a:p>
          <a:p>
            <a:pPr algn="just"/>
            <a:r>
              <a:rPr lang="es-MX" sz="2800" dirty="0"/>
              <a:t>CANAL TELEFÓNICO: LINEA CONVENCIONAL 6138162</a:t>
            </a:r>
          </a:p>
          <a:p>
            <a:pPr marL="0" indent="0" algn="just">
              <a:buNone/>
            </a:pPr>
            <a:r>
              <a:rPr lang="es-MX" sz="2800" dirty="0"/>
              <a:t>                                        LINEA GRATUITA: 018000423690</a:t>
            </a:r>
          </a:p>
          <a:p>
            <a:pPr algn="just"/>
            <a:r>
              <a:rPr lang="es-MX" dirty="0"/>
              <a:t>CANAL </a:t>
            </a:r>
            <a:r>
              <a:rPr lang="es-MX" dirty="0" smtClean="0"/>
              <a:t>WEB: </a:t>
            </a:r>
            <a:r>
              <a:rPr lang="es-MX" dirty="0">
                <a:hlinkClick r:id="rId3"/>
              </a:rPr>
              <a:t>WWW.ESEBARRANCABERMEJA.GOV.CO</a:t>
            </a:r>
            <a:endParaRPr lang="es-MX" dirty="0"/>
          </a:p>
          <a:p>
            <a:pPr algn="just"/>
            <a:r>
              <a:rPr lang="es-MX" sz="2800" dirty="0" smtClean="0"/>
              <a:t>CORREO </a:t>
            </a:r>
            <a:r>
              <a:rPr lang="es-MX" sz="2800" dirty="0"/>
              <a:t>ELECTRÓNICO: </a:t>
            </a:r>
            <a:r>
              <a:rPr lang="es-MX" sz="2800" dirty="0" smtClean="0">
                <a:hlinkClick r:id="rId4"/>
              </a:rPr>
              <a:t>SIAU@ESEBARRANCABERMEJA.GOV.CO</a:t>
            </a:r>
            <a:endParaRPr lang="es-MX" sz="2800" dirty="0" smtClean="0"/>
          </a:p>
          <a:p>
            <a:r>
              <a:rPr lang="es-CO" b="1" dirty="0"/>
              <a:t>FACEBOOK </a:t>
            </a:r>
            <a:r>
              <a:rPr lang="es-CO" b="1" u="sng" dirty="0">
                <a:hlinkClick r:id="rId5"/>
              </a:rPr>
              <a:t>https://www.facebook.com/Esebermejaoficial/</a:t>
            </a:r>
            <a:endParaRPr lang="es-CO" dirty="0"/>
          </a:p>
          <a:p>
            <a:r>
              <a:rPr lang="es-CO" b="1" dirty="0"/>
              <a:t>FACEBOOK</a:t>
            </a:r>
            <a:r>
              <a:rPr lang="es-CO" dirty="0"/>
              <a:t>:  </a:t>
            </a:r>
            <a:r>
              <a:rPr lang="es-CO" dirty="0" err="1"/>
              <a:t>Esebermejaoficial</a:t>
            </a:r>
            <a:endParaRPr lang="es-CO" dirty="0"/>
          </a:p>
          <a:p>
            <a:r>
              <a:rPr lang="es-CO" b="1" dirty="0"/>
              <a:t>Fan page  https://www.facebook.com/Empresa-Social-del-Estado-Barrancabermeja</a:t>
            </a:r>
            <a:endParaRPr lang="es-CO" dirty="0"/>
          </a:p>
          <a:p>
            <a:r>
              <a:rPr lang="en-US" b="1" dirty="0"/>
              <a:t>TWITTER  </a:t>
            </a:r>
            <a:r>
              <a:rPr lang="en-US" b="1" u="sng" dirty="0">
                <a:hlinkClick r:id="rId6"/>
              </a:rPr>
              <a:t>https://twitter.com/esebarranca</a:t>
            </a:r>
            <a:r>
              <a:rPr lang="en-US" b="1" dirty="0"/>
              <a:t>  </a:t>
            </a:r>
            <a:endParaRPr lang="es-CO" dirty="0"/>
          </a:p>
          <a:p>
            <a:r>
              <a:rPr lang="en-US" b="1" dirty="0"/>
              <a:t>Twitter: @</a:t>
            </a:r>
            <a:r>
              <a:rPr lang="en-US" b="1" dirty="0" err="1"/>
              <a:t>esebarranca</a:t>
            </a:r>
            <a:endParaRPr lang="es-CO" dirty="0"/>
          </a:p>
          <a:p>
            <a:pPr algn="just"/>
            <a:endParaRPr lang="es-MX" sz="2800" dirty="0"/>
          </a:p>
          <a:p>
            <a:pPr marL="0" indent="0">
              <a:buNone/>
            </a:pPr>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031689" y="1232452"/>
            <a:ext cx="7142922" cy="369332"/>
          </a:xfrm>
          <a:prstGeom prst="rect">
            <a:avLst/>
          </a:prstGeom>
          <a:noFill/>
        </p:spPr>
        <p:txBody>
          <a:bodyPr wrap="square">
            <a:spAutoFit/>
          </a:bodyPr>
          <a:lstStyle/>
          <a:p>
            <a:pPr algn="ctr"/>
            <a:r>
              <a:rPr lang="es-MX" dirty="0">
                <a:latin typeface="Algerian" panose="04020705040A02060702" pitchFamily="82" charset="0"/>
              </a:rPr>
              <a:t>CANALES </a:t>
            </a:r>
            <a:r>
              <a:rPr lang="es-MX" dirty="0" smtClean="0">
                <a:latin typeface="Algerian" panose="04020705040A02060702" pitchFamily="82" charset="0"/>
              </a:rPr>
              <a:t>DE</a:t>
            </a:r>
            <a:r>
              <a:rPr lang="es-MX" dirty="0" smtClean="0">
                <a:latin typeface="Algerian" panose="04020705040A02060702" pitchFamily="82" charset="0"/>
              </a:rPr>
              <a:t> ATENCION PRESENCIAL - NO PRESENCIAL Y VIRTUAL </a:t>
            </a:r>
            <a:endParaRPr lang="es-CO" dirty="0">
              <a:latin typeface="Algerian" panose="04020705040A02060702" pitchFamily="82" charset="0"/>
            </a:endParaRPr>
          </a:p>
        </p:txBody>
      </p:sp>
      <p:pic>
        <p:nvPicPr>
          <p:cNvPr id="1030" name="Picture 6" descr="CANAL TELEFONICO - ATENCION AL USUARIO">
            <a:extLst>
              <a:ext uri="{FF2B5EF4-FFF2-40B4-BE49-F238E27FC236}">
                <a16:creationId xmlns:a16="http://schemas.microsoft.com/office/drawing/2014/main" xmlns="" id="{7EB4BF82-5028-4FF3-83B8-26FACD53DB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40015" y="3101382"/>
            <a:ext cx="1152525" cy="1084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81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2743200" y="2205829"/>
            <a:ext cx="7574507" cy="3816429"/>
          </a:xfrm>
          <a:prstGeom prst="rect">
            <a:avLst/>
          </a:prstGeom>
        </p:spPr>
        <p:txBody>
          <a:bodyPr wrap="square">
            <a:spAutoFit/>
          </a:bodyPr>
          <a:lstStyle/>
          <a:p>
            <a:r>
              <a:rPr lang="es-CO" dirty="0"/>
              <a:t> </a:t>
            </a:r>
            <a:r>
              <a:rPr lang="es-CO" sz="1400" dirty="0">
                <a:latin typeface="Arial" panose="020B0604020202020204" pitchFamily="34" charset="0"/>
                <a:cs typeface="Arial" panose="020B0604020202020204" pitchFamily="34" charset="0"/>
              </a:rPr>
              <a:t>PETICIÓN: SOLICITUD DE INTERÉS GENERAL O PARTICULAR SOBRE LA PRESTACIÓN DE UN SERVICIO, INFORMACIÓN O REQUERIMIENTO DE COPIAS O DOCUMENTOS, ENTRE OTROS</a:t>
            </a:r>
          </a:p>
          <a:p>
            <a:endParaRPr lang="es-CO" sz="1400" dirty="0">
              <a:latin typeface="Arial" panose="020B0604020202020204" pitchFamily="34" charset="0"/>
              <a:cs typeface="Arial" panose="020B0604020202020204" pitchFamily="34" charset="0"/>
            </a:endParaRPr>
          </a:p>
          <a:p>
            <a:r>
              <a:rPr lang="es-CO" sz="1400" dirty="0">
                <a:latin typeface="Arial" panose="020B0604020202020204" pitchFamily="34" charset="0"/>
                <a:cs typeface="Arial" panose="020B0604020202020204" pitchFamily="34" charset="0"/>
              </a:rPr>
              <a:t>QUEJA: MANIFESTACIÓN DE UNA PERSONA, A TRAVÉS DE LA CUAL EXPRESA INCONFORMIDAD CON ACTUAR DE UN FUNCIONARIO DE LA ENTIDAD</a:t>
            </a:r>
          </a:p>
          <a:p>
            <a:endParaRPr lang="es-CO" sz="1400" dirty="0">
              <a:latin typeface="Arial" panose="020B0604020202020204" pitchFamily="34" charset="0"/>
              <a:cs typeface="Arial" panose="020B0604020202020204" pitchFamily="34" charset="0"/>
            </a:endParaRPr>
          </a:p>
          <a:p>
            <a:r>
              <a:rPr lang="es-CO" sz="1400" dirty="0">
                <a:latin typeface="Arial" panose="020B0604020202020204" pitchFamily="34" charset="0"/>
                <a:cs typeface="Arial" panose="020B0604020202020204" pitchFamily="34" charset="0"/>
              </a:rPr>
              <a:t>RECLAMO: </a:t>
            </a:r>
            <a:r>
              <a:rPr lang="es-ES_tradnl" sz="1400" dirty="0">
                <a:effectLst/>
                <a:latin typeface="Arial" panose="020B0604020202020204" pitchFamily="34" charset="0"/>
                <a:ea typeface="Arial Unicode MS"/>
                <a:cs typeface="Arial" panose="020B0604020202020204" pitchFamily="34" charset="0"/>
              </a:rPr>
              <a:t>SOLICITUD DE INVESTIGACIÓN POR UNA IRREGULARIDAD COMETIDA POR ALGUNO DE LOS ACTORES DEL SECTOR SALUD O POR EL INCUMPLIMIENTO DE LAS OBLIGACIONES ESTABLECIDAS EN LA LEY</a:t>
            </a:r>
          </a:p>
          <a:p>
            <a:endParaRPr lang="es-ES_tradnl" sz="1400" dirty="0">
              <a:latin typeface="Arial" panose="020B0604020202020204" pitchFamily="34" charset="0"/>
              <a:cs typeface="Arial" panose="020B0604020202020204" pitchFamily="34" charset="0"/>
            </a:endParaRPr>
          </a:p>
          <a:p>
            <a:r>
              <a:rPr lang="es-ES_tradnl"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DENUNCIA: ES LA PUESTA EN CONOCIMIENTO DE UNA CONDUCTA POSIBLEMENTE IRREGULAR, PARA QUE SE ADELANTE LA CORRESPONDIENTE INVESTIGACIÓN PENAL, ADMINISTRATIVA-SANCIONATORIA, DISCIPLINARIA O ÉTICO PROFESIONAL.</a:t>
            </a:r>
          </a:p>
          <a:p>
            <a:endParaRPr lang="es-ES_tradnl" sz="14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s-ES_tradnl"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SUGERENCIA: IDEA  O APORTE PARA MEJORAMIENTO DEL SERVICIO</a:t>
            </a:r>
            <a:endParaRPr lang="es-CO" sz="1400" dirty="0">
              <a:effectLst/>
              <a:latin typeface="Arial" panose="020B0604020202020204" pitchFamily="34" charset="0"/>
              <a:ea typeface="Times New Roman" panose="02020603050405020304" pitchFamily="18" charset="0"/>
              <a:cs typeface="Arial" panose="020B0604020202020204" pitchFamily="34" charset="0"/>
            </a:endParaRPr>
          </a:p>
          <a:p>
            <a:r>
              <a:rPr lang="es-ES_tradnl" sz="1400" dirty="0">
                <a:latin typeface="Arial" panose="020B0604020202020204" pitchFamily="34" charset="0"/>
                <a:cs typeface="Arial" panose="020B0604020202020204" pitchFamily="34" charset="0"/>
              </a:rPr>
              <a:t> </a:t>
            </a:r>
            <a:endParaRPr lang="es-CO" sz="14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idx="4294967295"/>
          </p:nvPr>
        </p:nvSpPr>
        <p:spPr>
          <a:xfrm>
            <a:off x="1730375" y="1630363"/>
            <a:ext cx="10461625" cy="52387"/>
          </a:xfrm>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5332485" y="-188376"/>
            <a:ext cx="20020608" cy="2369880"/>
          </a:xfrm>
          <a:prstGeom prst="rect">
            <a:avLst/>
          </a:prstGeom>
          <a:noFill/>
        </p:spPr>
        <p:txBody>
          <a:bodyPr wrap="square">
            <a:spAutoFit/>
          </a:bodyPr>
          <a:lstStyle/>
          <a:p>
            <a:pPr algn="ctr"/>
            <a:endParaRPr lang="es-MX" sz="5400" dirty="0">
              <a:latin typeface="Algerian" panose="04020705040A02060702" pitchFamily="82" charset="0"/>
            </a:endParaRPr>
          </a:p>
          <a:p>
            <a:pPr algn="ctr"/>
            <a:endParaRPr lang="es-MX" sz="5400" dirty="0">
              <a:latin typeface="Algerian" panose="04020705040A02060702" pitchFamily="82" charset="0"/>
            </a:endParaRPr>
          </a:p>
          <a:p>
            <a:pPr algn="ctr"/>
            <a:endParaRPr lang="es-CO" sz="4000" dirty="0"/>
          </a:p>
        </p:txBody>
      </p:sp>
      <p:pic>
        <p:nvPicPr>
          <p:cNvPr id="3074" name="Picture 2" descr="Informe de Peticiones, Quejas, Reclamos y Solicitudes">
            <a:extLst>
              <a:ext uri="{FF2B5EF4-FFF2-40B4-BE49-F238E27FC236}">
                <a16:creationId xmlns:a16="http://schemas.microsoft.com/office/drawing/2014/main" xmlns="" id="{6D75EAD9-21A0-48AE-A704-CBC1356368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3325" y="1102540"/>
            <a:ext cx="7001301" cy="120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4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573206" y="6168788"/>
            <a:ext cx="11054688" cy="450376"/>
          </a:xfrm>
          <a:prstGeom prst="roundRect">
            <a:avLst/>
          </a:prstGeom>
          <a:solidFill>
            <a:srgbClr val="264378"/>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p:cNvSpPr/>
          <p:nvPr/>
        </p:nvSpPr>
        <p:spPr>
          <a:xfrm>
            <a:off x="5048518" y="3274199"/>
            <a:ext cx="2982186" cy="369332"/>
          </a:xfrm>
          <a:prstGeom prst="rect">
            <a:avLst/>
          </a:prstGeom>
        </p:spPr>
        <p:txBody>
          <a:bodyPr wrap="square">
            <a:spAutoFit/>
          </a:bodyPr>
          <a:lstStyle/>
          <a:p>
            <a:r>
              <a:rPr lang="es-CO" dirty="0"/>
              <a:t> </a:t>
            </a:r>
          </a:p>
        </p:txBody>
      </p:sp>
      <p:pic>
        <p:nvPicPr>
          <p:cNvPr id="3" name="Imagen 2"/>
          <p:cNvPicPr>
            <a:picLocks noChangeAspect="1"/>
          </p:cNvPicPr>
          <p:nvPr/>
        </p:nvPicPr>
        <p:blipFill>
          <a:blip r:embed="rId2"/>
          <a:stretch>
            <a:fillRect/>
          </a:stretch>
        </p:blipFill>
        <p:spPr>
          <a:xfrm>
            <a:off x="1422494" y="238836"/>
            <a:ext cx="9216669" cy="993616"/>
          </a:xfrm>
          <a:prstGeom prst="rect">
            <a:avLst/>
          </a:prstGeom>
        </p:spPr>
      </p:pic>
      <p:sp>
        <p:nvSpPr>
          <p:cNvPr id="4" name="Título 3">
            <a:extLst>
              <a:ext uri="{FF2B5EF4-FFF2-40B4-BE49-F238E27FC236}">
                <a16:creationId xmlns:a16="http://schemas.microsoft.com/office/drawing/2014/main" xmlns="" id="{48E7DE55-BF64-46B7-B497-AB639266DD79}"/>
              </a:ext>
            </a:extLst>
          </p:cNvPr>
          <p:cNvSpPr>
            <a:spLocks noGrp="1"/>
          </p:cNvSpPr>
          <p:nvPr>
            <p:ph type="title"/>
          </p:nvPr>
        </p:nvSpPr>
        <p:spPr/>
        <p:txBody>
          <a:bodyPr>
            <a:normAutofit fontScale="90000"/>
          </a:bodyPr>
          <a:lstStyle/>
          <a:p>
            <a:pPr algn="ctr"/>
            <a:r>
              <a:rPr lang="es-MX" dirty="0">
                <a:latin typeface="Algerian" panose="04020705040A02060702" pitchFamily="82" charset="0"/>
              </a:rPr>
              <a:t/>
            </a:r>
            <a:br>
              <a:rPr lang="es-MX" dirty="0">
                <a:latin typeface="Algerian" panose="04020705040A02060702" pitchFamily="82" charset="0"/>
              </a:rPr>
            </a:br>
            <a:r>
              <a:rPr lang="es-MX" dirty="0">
                <a:latin typeface="Algerian" panose="04020705040A02060702" pitchFamily="82" charset="0"/>
              </a:rPr>
              <a:t/>
            </a:r>
            <a:br>
              <a:rPr lang="es-MX" dirty="0">
                <a:latin typeface="Algerian" panose="04020705040A02060702" pitchFamily="82" charset="0"/>
              </a:rPr>
            </a:br>
            <a:endParaRPr lang="es-CO" dirty="0"/>
          </a:p>
        </p:txBody>
      </p:sp>
      <p:sp>
        <p:nvSpPr>
          <p:cNvPr id="5" name="Marcador de texto 4">
            <a:extLst>
              <a:ext uri="{FF2B5EF4-FFF2-40B4-BE49-F238E27FC236}">
                <a16:creationId xmlns:a16="http://schemas.microsoft.com/office/drawing/2014/main" xmlns="" id="{834CE624-EF0E-4E28-95D3-B1B8A7600DB9}"/>
              </a:ext>
            </a:extLst>
          </p:cNvPr>
          <p:cNvSpPr>
            <a:spLocks noGrp="1"/>
          </p:cNvSpPr>
          <p:nvPr>
            <p:ph type="body" idx="1"/>
          </p:nvPr>
        </p:nvSpPr>
        <p:spPr/>
        <p:txBody>
          <a:bodyPr/>
          <a:lstStyle/>
          <a:p>
            <a:r>
              <a:rPr lang="es-MX" dirty="0"/>
              <a:t>DERECHOS</a:t>
            </a:r>
            <a:endParaRPr lang="es-CO" dirty="0"/>
          </a:p>
        </p:txBody>
      </p:sp>
      <p:sp>
        <p:nvSpPr>
          <p:cNvPr id="10" name="Marcador de contenido 9">
            <a:extLst>
              <a:ext uri="{FF2B5EF4-FFF2-40B4-BE49-F238E27FC236}">
                <a16:creationId xmlns:a16="http://schemas.microsoft.com/office/drawing/2014/main" xmlns="" id="{5D3061C5-4013-47CF-A0DF-03941CD468AB}"/>
              </a:ext>
            </a:extLst>
          </p:cNvPr>
          <p:cNvSpPr>
            <a:spLocks noGrp="1"/>
          </p:cNvSpPr>
          <p:nvPr>
            <p:ph sz="half" idx="2"/>
          </p:nvPr>
        </p:nvSpPr>
        <p:spPr>
          <a:xfrm>
            <a:off x="862014" y="2204382"/>
            <a:ext cx="5332413" cy="3964407"/>
          </a:xfrm>
        </p:spPr>
        <p:txBody>
          <a:bodyPr>
            <a:normAutofit fontScale="25000" lnSpcReduction="20000"/>
          </a:bodyPr>
          <a:lstStyle/>
          <a:p>
            <a:pPr>
              <a:buFont typeface="Wingdings" panose="05000000000000000000" pitchFamily="2" charset="2"/>
              <a:buChar char="Ø"/>
            </a:pPr>
            <a:endParaRPr lang="es-CO" sz="1800" b="1" kern="1200" dirty="0">
              <a:solidFill>
                <a:srgbClr val="000000"/>
              </a:solidFill>
              <a:effectLst/>
              <a:latin typeface="Arial" panose="020B0604020202020204" pitchFamily="34" charset="0"/>
              <a:ea typeface="Calibri" panose="020F0502020204030204" pitchFamily="34" charset="0"/>
            </a:endParaRPr>
          </a:p>
          <a:p>
            <a:pPr marL="0" indent="0">
              <a:buNone/>
            </a:pPr>
            <a:endParaRPr lang="es-CO" sz="1800" b="1" kern="1200" dirty="0">
              <a:solidFill>
                <a:srgbClr val="000000"/>
              </a:solidFill>
              <a:effectLst/>
              <a:latin typeface="Arial" panose="020B0604020202020204" pitchFamily="34" charset="0"/>
              <a:ea typeface="Calibri" panose="020F0502020204030204" pitchFamily="34" charset="0"/>
            </a:endParaRPr>
          </a:p>
          <a:p>
            <a:pPr>
              <a:buFont typeface="Wingdings" panose="05000000000000000000" pitchFamily="2" charset="2"/>
              <a:buChar char="Ø"/>
            </a:pP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r>
              <a:rPr lang="es-CO" sz="3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A ACCEDER A LOS SERVICIOS Y TECNOLOGÍAS DE SALUD</a:t>
            </a:r>
          </a:p>
          <a:p>
            <a:pPr>
              <a:buFont typeface="Wingdings" panose="05000000000000000000" pitchFamily="2" charset="2"/>
              <a:buChar char="Ø"/>
            </a:pPr>
            <a:r>
              <a:rPr lang="es-CO" sz="3200" b="1" kern="1200" dirty="0">
                <a:solidFill>
                  <a:srgbClr val="FF47D1"/>
                </a:solidFill>
                <a:effectLst/>
                <a:latin typeface="Tahoma" panose="020B0604030504040204" pitchFamily="34" charset="0"/>
                <a:ea typeface="Tahoma" panose="020B0604030504040204" pitchFamily="34" charset="0"/>
                <a:cs typeface="Tahoma" panose="020B0604030504040204" pitchFamily="34" charset="0"/>
              </a:rPr>
              <a:t>RECIBIR LA ATENCIÓN DE URGENCIAS</a:t>
            </a:r>
          </a:p>
          <a:p>
            <a:pPr>
              <a:buFont typeface="Wingdings" panose="05000000000000000000" pitchFamily="2" charset="2"/>
              <a:buChar char="Ø"/>
            </a:pPr>
            <a:r>
              <a:rPr lang="es-CO" sz="3200" b="1" kern="1200" dirty="0">
                <a:solidFill>
                  <a:srgbClr val="70AD47"/>
                </a:solidFill>
                <a:effectLst/>
                <a:latin typeface="Tahoma" panose="020B0604030504040204" pitchFamily="34" charset="0"/>
                <a:ea typeface="Tahoma" panose="020B0604030504040204" pitchFamily="34" charset="0"/>
                <a:cs typeface="Tahoma" panose="020B0604030504040204" pitchFamily="34" charset="0"/>
              </a:rPr>
              <a:t>A OBTENER INFORMACIÓN CLARA</a:t>
            </a:r>
            <a:endParaRPr lang="es-CO" sz="3200" b="1" dirty="0">
              <a:solidFill>
                <a:srgbClr val="FF47D1"/>
              </a:solidFill>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es-CO" sz="3200" b="1" kern="1200" dirty="0">
                <a:solidFill>
                  <a:srgbClr val="2F5496"/>
                </a:solidFill>
                <a:effectLst/>
                <a:latin typeface="Tahoma" panose="020B0604030504040204" pitchFamily="34" charset="0"/>
                <a:ea typeface="Tahoma" panose="020B0604030504040204" pitchFamily="34" charset="0"/>
                <a:cs typeface="Tahoma" panose="020B0604030504040204" pitchFamily="34" charset="0"/>
              </a:rPr>
              <a:t>A RECIBIR UN TRATO DIGNO</a:t>
            </a:r>
          </a:p>
          <a:p>
            <a:pPr>
              <a:buFont typeface="Wingdings" panose="05000000000000000000" pitchFamily="2" charset="2"/>
              <a:buChar char="Ø"/>
            </a:pPr>
            <a:r>
              <a:rPr lang="es-CO" sz="3200" b="1" kern="1200" dirty="0">
                <a:solidFill>
                  <a:srgbClr val="2E74B5"/>
                </a:solidFill>
                <a:effectLst/>
                <a:latin typeface="Tahoma" panose="020B0604030504040204" pitchFamily="34" charset="0"/>
                <a:ea typeface="Tahoma" panose="020B0604030504040204" pitchFamily="34" charset="0"/>
                <a:cs typeface="Tahoma" panose="020B0604030504040204" pitchFamily="34" charset="0"/>
              </a:rPr>
              <a:t>A QUE LA HISTORIA CLÍNICA Y LA INFORMACIÓN Y CONDICIÓN DE SALUD SUMINISTRADA SEA TRATADA DE MANERA CONFIDENCIAL, DE INTIMIDAD</a:t>
            </a:r>
          </a:p>
          <a:p>
            <a:pPr>
              <a:buFont typeface="Wingdings" panose="05000000000000000000" pitchFamily="2" charset="2"/>
              <a:buChar char="Ø"/>
            </a:pPr>
            <a:r>
              <a:rPr lang="es-CO" sz="3200" b="1"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rPr>
              <a:t>A QUÉ SE LE PRESTE DURANTE TODO EL PROCESO DE LA ENFERMEDAD ASISTENCIA DE CALIDAD</a:t>
            </a:r>
            <a:endParaRPr lang="es-CO" sz="3200" b="1" dirty="0">
              <a:solidFill>
                <a:srgbClr val="2E74B5"/>
              </a:solidFill>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r>
              <a:rPr lang="es-CO" sz="3200" b="1" kern="1200" dirty="0">
                <a:solidFill>
                  <a:srgbClr val="00B0F0"/>
                </a:solidFill>
                <a:effectLst/>
                <a:latin typeface="Tahoma" panose="020B0604030504040204" pitchFamily="34" charset="0"/>
                <a:ea typeface="Tahoma" panose="020B0604030504040204" pitchFamily="34" charset="0"/>
                <a:cs typeface="Tahoma" panose="020B0604030504040204" pitchFamily="34" charset="0"/>
              </a:rPr>
              <a:t>A RECIBIR LOS SERVICIOS DE SALUD EN CONDICIONES DE HIGIENE</a:t>
            </a: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SEGURIDAD Y RESPETO A SU INTIMIDAD</a:t>
            </a:r>
          </a:p>
          <a:p>
            <a:pPr>
              <a:buFont typeface="Wingdings" panose="05000000000000000000" pitchFamily="2" charset="2"/>
              <a:buChar char="Ø"/>
            </a:pPr>
            <a:r>
              <a:rPr lang="es-CO" sz="3200" b="1" kern="1200" dirty="0">
                <a:solidFill>
                  <a:srgbClr val="70AD47"/>
                </a:solidFill>
                <a:effectLst/>
                <a:latin typeface="Tahoma" panose="020B0604030504040204" pitchFamily="34" charset="0"/>
                <a:ea typeface="Tahoma" panose="020B0604030504040204" pitchFamily="34" charset="0"/>
                <a:cs typeface="Tahoma" panose="020B0604030504040204" pitchFamily="34" charset="0"/>
              </a:rPr>
              <a:t>A RECIBIR INFORMACIÓN SOBRE LOS CANALES FORMALES PARA PRESENTAR PETICIONES, QUEJAS, RECLAMOS SUGERENCIAS, DENUNCIAS, FELICITACIONES</a:t>
            </a:r>
          </a:p>
          <a:p>
            <a:pPr>
              <a:buFont typeface="Wingdings" panose="05000000000000000000" pitchFamily="2" charset="2"/>
              <a:buChar char="Ø"/>
            </a:pPr>
            <a:r>
              <a:rPr lang="es-CO" sz="3200" b="1" kern="1200" dirty="0">
                <a:solidFill>
                  <a:srgbClr val="0070C0"/>
                </a:solidFill>
                <a:effectLst/>
                <a:latin typeface="Tahoma" panose="020B0604030504040204" pitchFamily="34" charset="0"/>
                <a:ea typeface="Tahoma" panose="020B0604030504040204" pitchFamily="34" charset="0"/>
                <a:cs typeface="Tahoma" panose="020B0604030504040204" pitchFamily="34" charset="0"/>
              </a:rPr>
              <a:t>A SOLICITAR Y RECIBIR EXPLICACIONES </a:t>
            </a: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O RENDICIÓN DE CUENTAS ACERCA DE LOS COSTOS POR LOS TRATAMIENTOS DE SALUD RECIBIDOS</a:t>
            </a:r>
          </a:p>
          <a:p>
            <a:pPr>
              <a:buFont typeface="Wingdings" panose="05000000000000000000" pitchFamily="2" charset="2"/>
              <a:buChar char="Ø"/>
            </a:pP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r>
              <a:rPr lang="es-CO" sz="3200" b="1" kern="1200" dirty="0">
                <a:solidFill>
                  <a:srgbClr val="538135"/>
                </a:solidFill>
                <a:effectLst/>
                <a:latin typeface="Tahoma" panose="020B0604030504040204" pitchFamily="34" charset="0"/>
                <a:ea typeface="Tahoma" panose="020B0604030504040204" pitchFamily="34" charset="0"/>
                <a:cs typeface="Tahoma" panose="020B0604030504040204" pitchFamily="34" charset="0"/>
              </a:rPr>
              <a:t>QUE SOLAMENTE LE EXIJAN SU DOCUMENTO DE IDENTIDAD </a:t>
            </a: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PARA ACCEDER A LOS SERVICIOS DE SALUD</a:t>
            </a:r>
          </a:p>
          <a:p>
            <a:pPr>
              <a:buFont typeface="Wingdings" panose="05000000000000000000" pitchFamily="2" charset="2"/>
              <a:buChar char="Ø"/>
            </a:pPr>
            <a:r>
              <a:rPr lang="es-CO" sz="3200" b="1" kern="1200" dirty="0">
                <a:solidFill>
                  <a:srgbClr val="00B0F0"/>
                </a:solidFill>
                <a:effectLst/>
                <a:latin typeface="Tahoma" panose="020B0604030504040204" pitchFamily="34" charset="0"/>
                <a:ea typeface="Tahoma" panose="020B0604030504040204" pitchFamily="34" charset="0"/>
                <a:cs typeface="Tahoma" panose="020B0604030504040204" pitchFamily="34" charset="0"/>
              </a:rPr>
              <a:t>ELEGIR LIBREMENTE LA ASEGURADORA, LA IPS O EL PROFESIONAL DE SALUD</a:t>
            </a: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DENTRO DE LA RED DISPONIBLE.</a:t>
            </a:r>
          </a:p>
          <a:p>
            <a:pPr>
              <a:buFont typeface="Wingdings" panose="05000000000000000000" pitchFamily="2" charset="2"/>
              <a:buChar char="Ø"/>
            </a:pPr>
            <a:r>
              <a:rPr lang="es-CO" sz="3200" b="1" kern="1200" dirty="0">
                <a:solidFill>
                  <a:srgbClr val="C00000"/>
                </a:solidFill>
                <a:effectLst/>
                <a:latin typeface="Tahoma" panose="020B0604030504040204" pitchFamily="34" charset="0"/>
                <a:ea typeface="Tahoma" panose="020B0604030504040204" pitchFamily="34" charset="0"/>
                <a:cs typeface="Tahoma" panose="020B0604030504040204" pitchFamily="34" charset="0"/>
              </a:rPr>
              <a:t>ATENCIÓN PRIORITARIA</a:t>
            </a:r>
            <a:r>
              <a:rPr lang="es-CO"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 MENORES DE 18 AÑOS, MUJERES EN ESTADO DE EMBARAZO, EN SITUACIÓN DE DISCAPACIDAD, ADULTO MAYOR Y VÍCTIMAS DEL CONFLICTO ARMADO</a:t>
            </a:r>
          </a:p>
          <a:p>
            <a:pPr>
              <a:buFont typeface="Wingdings" panose="05000000000000000000" pitchFamily="2" charset="2"/>
              <a:buChar char="Ø"/>
            </a:pPr>
            <a:r>
              <a:rPr lang="es-MX" sz="3200" b="1" kern="1200" dirty="0">
                <a:solidFill>
                  <a:srgbClr val="0070C0"/>
                </a:solidFill>
                <a:effectLst/>
                <a:latin typeface="Tahoma" panose="020B0604030504040204" pitchFamily="34" charset="0"/>
                <a:ea typeface="Tahoma" panose="020B0604030504040204" pitchFamily="34" charset="0"/>
                <a:cs typeface="Tahoma" panose="020B0604030504040204" pitchFamily="34" charset="0"/>
              </a:rPr>
              <a:t>A participar activamente en las instancias de participación social </a:t>
            </a:r>
            <a:r>
              <a:rPr lang="es-MX" sz="3200" b="1" kern="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(Asociación de Usuarios, veedurías, Comité de ética Hospitalaria, Junta Directiva de la ESEB</a:t>
            </a:r>
            <a:endParaRPr lang="es-CO" sz="3200" dirty="0">
              <a:effectLst/>
              <a:latin typeface="Tahoma" panose="020B0604030504040204" pitchFamily="34" charset="0"/>
              <a:ea typeface="Tahoma" panose="020B0604030504040204" pitchFamily="34" charset="0"/>
              <a:cs typeface="Tahoma" panose="020B0604030504040204" pitchFamily="34" charset="0"/>
            </a:endParaRPr>
          </a:p>
          <a:p>
            <a:pPr>
              <a:buFont typeface="Wingdings" panose="05000000000000000000" pitchFamily="2" charset="2"/>
              <a:buChar char="Ø"/>
            </a:pPr>
            <a:endParaRPr lang="es-CO" sz="1800" b="1" kern="1200" dirty="0">
              <a:solidFill>
                <a:srgbClr val="000000"/>
              </a:solidFill>
              <a:effectLst/>
              <a:latin typeface="Arial" panose="020B0604020202020204" pitchFamily="34" charset="0"/>
              <a:ea typeface="Calibri" panose="020F0502020204030204" pitchFamily="34" charset="0"/>
            </a:endParaRPr>
          </a:p>
          <a:p>
            <a:pPr>
              <a:buFont typeface="Wingdings" panose="05000000000000000000" pitchFamily="2" charset="2"/>
              <a:buChar char="Ø"/>
            </a:pPr>
            <a:endParaRPr lang="es-MX" sz="2400" dirty="0"/>
          </a:p>
          <a:p>
            <a:endParaRPr lang="es-CO" dirty="0"/>
          </a:p>
        </p:txBody>
      </p:sp>
      <p:sp>
        <p:nvSpPr>
          <p:cNvPr id="6" name="Marcador de texto 5">
            <a:extLst>
              <a:ext uri="{FF2B5EF4-FFF2-40B4-BE49-F238E27FC236}">
                <a16:creationId xmlns:a16="http://schemas.microsoft.com/office/drawing/2014/main" xmlns="" id="{934840DE-C379-4621-8FC7-51E7DE6A52D0}"/>
              </a:ext>
            </a:extLst>
          </p:cNvPr>
          <p:cNvSpPr>
            <a:spLocks noGrp="1"/>
          </p:cNvSpPr>
          <p:nvPr>
            <p:ph type="body" sz="quarter" idx="3"/>
          </p:nvPr>
        </p:nvSpPr>
        <p:spPr>
          <a:xfrm>
            <a:off x="6172200" y="1681163"/>
            <a:ext cx="5183188" cy="523220"/>
          </a:xfrm>
        </p:spPr>
        <p:txBody>
          <a:bodyPr/>
          <a:lstStyle/>
          <a:p>
            <a:r>
              <a:rPr lang="es-MX" dirty="0"/>
              <a:t>DEBERES</a:t>
            </a:r>
            <a:endParaRPr lang="es-CO" dirty="0"/>
          </a:p>
        </p:txBody>
      </p:sp>
      <p:sp>
        <p:nvSpPr>
          <p:cNvPr id="9" name="Marcador de contenido 8">
            <a:extLst>
              <a:ext uri="{FF2B5EF4-FFF2-40B4-BE49-F238E27FC236}">
                <a16:creationId xmlns:a16="http://schemas.microsoft.com/office/drawing/2014/main" xmlns="" id="{12EF8683-3175-436B-AF47-45F3AB5A8268}"/>
              </a:ext>
            </a:extLst>
          </p:cNvPr>
          <p:cNvSpPr>
            <a:spLocks noGrp="1"/>
          </p:cNvSpPr>
          <p:nvPr>
            <p:ph sz="quarter" idx="4"/>
          </p:nvPr>
        </p:nvSpPr>
        <p:spPr>
          <a:xfrm>
            <a:off x="6172200" y="1967941"/>
            <a:ext cx="5183188" cy="4221721"/>
          </a:xfrm>
        </p:spPr>
        <p:txBody>
          <a:bodyPr>
            <a:normAutofit fontScale="25000" lnSpcReduction="20000"/>
          </a:bodyPr>
          <a:lstStyle/>
          <a:p>
            <a:endParaRPr lang="es-CO" sz="4800" b="1" kern="600" dirty="0">
              <a:solidFill>
                <a:srgbClr val="ED7D31"/>
              </a:solidFill>
              <a:effectLst/>
              <a:latin typeface="Arial" panose="020B0604020202020204" pitchFamily="34" charset="0"/>
              <a:ea typeface="Times New Roman" panose="02020603050405020304" pitchFamily="18" charset="0"/>
            </a:endParaRPr>
          </a:p>
          <a:p>
            <a:r>
              <a:rPr lang="es-CO" sz="5600" b="1" kern="600" dirty="0">
                <a:solidFill>
                  <a:srgbClr val="ED7D31"/>
                </a:solidFill>
                <a:effectLst/>
                <a:latin typeface="Arial" panose="020B0604020202020204" pitchFamily="34" charset="0"/>
                <a:ea typeface="Times New Roman" panose="02020603050405020304" pitchFamily="18" charset="0"/>
              </a:rPr>
              <a:t>Propender por su autocuidado</a:t>
            </a:r>
            <a:r>
              <a:rPr lang="es-CO" sz="5600" b="1" kern="600" dirty="0">
                <a:solidFill>
                  <a:srgbClr val="000000"/>
                </a:solidFill>
                <a:effectLst/>
                <a:latin typeface="Arial" panose="020B0604020202020204" pitchFamily="34" charset="0"/>
                <a:ea typeface="Times New Roman" panose="02020603050405020304" pitchFamily="18" charset="0"/>
              </a:rPr>
              <a:t>, el de su familia y el de su comunidad.</a:t>
            </a:r>
            <a:endParaRPr lang="es-CO" sz="5600" dirty="0">
              <a:effectLst/>
              <a:latin typeface="Times New Roman" panose="02020603050405020304" pitchFamily="18" charset="0"/>
              <a:ea typeface="Times New Roman" panose="02020603050405020304" pitchFamily="18" charset="0"/>
            </a:endParaRPr>
          </a:p>
          <a:p>
            <a:r>
              <a:rPr lang="es-CO" sz="5600" b="1" kern="600" dirty="0">
                <a:solidFill>
                  <a:srgbClr val="00B050"/>
                </a:solidFill>
                <a:effectLst/>
                <a:latin typeface="Arial" panose="020B0604020202020204" pitchFamily="34" charset="0"/>
                <a:ea typeface="Calibri" panose="020F0502020204030204" pitchFamily="34" charset="0"/>
              </a:rPr>
              <a:t>Atender oportunamente las recomendaciones </a:t>
            </a:r>
            <a:r>
              <a:rPr lang="es-CO" sz="5600" b="1" kern="600" dirty="0">
                <a:solidFill>
                  <a:srgbClr val="000000"/>
                </a:solidFill>
                <a:effectLst/>
                <a:latin typeface="Arial" panose="020B0604020202020204" pitchFamily="34" charset="0"/>
                <a:ea typeface="Calibri" panose="020F0502020204030204" pitchFamily="34" charset="0"/>
              </a:rPr>
              <a:t>formuladas en los programas de promoción y prevención</a:t>
            </a:r>
          </a:p>
          <a:p>
            <a:r>
              <a:rPr lang="es-CO" sz="5600" b="1" kern="600" dirty="0">
                <a:solidFill>
                  <a:srgbClr val="0070C0"/>
                </a:solidFill>
                <a:effectLst/>
                <a:latin typeface="Arial" panose="020B0604020202020204" pitchFamily="34" charset="0"/>
                <a:ea typeface="Calibri" panose="020F0502020204030204" pitchFamily="34" charset="0"/>
              </a:rPr>
              <a:t>Actuar de manera solidaria </a:t>
            </a:r>
            <a:r>
              <a:rPr lang="es-CO" sz="5600" b="1" kern="600" dirty="0">
                <a:solidFill>
                  <a:srgbClr val="000000"/>
                </a:solidFill>
                <a:effectLst/>
                <a:latin typeface="Arial" panose="020B0604020202020204" pitchFamily="34" charset="0"/>
                <a:ea typeface="Calibri" panose="020F0502020204030204" pitchFamily="34" charset="0"/>
              </a:rPr>
              <a:t>ante las situaciones que pongan en peligro la vida o la salud de las personas</a:t>
            </a:r>
            <a:endParaRPr lang="es-CO" sz="5600" b="1" kern="600" dirty="0">
              <a:solidFill>
                <a:srgbClr val="000000"/>
              </a:solidFill>
              <a:latin typeface="Arial" panose="020B0604020202020204" pitchFamily="34" charset="0"/>
              <a:ea typeface="Calibri" panose="020F0502020204030204" pitchFamily="34" charset="0"/>
            </a:endParaRPr>
          </a:p>
          <a:p>
            <a:r>
              <a:rPr lang="es-CO" sz="5600" b="1" kern="600" dirty="0">
                <a:solidFill>
                  <a:srgbClr val="FF0000"/>
                </a:solidFill>
                <a:effectLst/>
                <a:latin typeface="Arial" panose="020B0604020202020204" pitchFamily="34" charset="0"/>
                <a:ea typeface="Calibri" panose="020F0502020204030204" pitchFamily="34" charset="0"/>
              </a:rPr>
              <a:t>Respetar al personal de salud</a:t>
            </a:r>
            <a:r>
              <a:rPr lang="es-CO" sz="5600" b="1" kern="600" dirty="0">
                <a:solidFill>
                  <a:srgbClr val="000000"/>
                </a:solidFill>
                <a:effectLst/>
                <a:latin typeface="Arial" panose="020B0604020202020204" pitchFamily="34" charset="0"/>
                <a:ea typeface="Calibri" panose="020F0502020204030204" pitchFamily="34" charset="0"/>
              </a:rPr>
              <a:t>, a los demás usuarios y cuidar de las instalaciones donde se le presten los servicios de salud</a:t>
            </a:r>
          </a:p>
          <a:p>
            <a:r>
              <a:rPr lang="es-CO" sz="5600" b="1" kern="600" dirty="0">
                <a:solidFill>
                  <a:srgbClr val="00B050"/>
                </a:solidFill>
                <a:effectLst/>
                <a:latin typeface="Arial" panose="020B0604020202020204" pitchFamily="34" charset="0"/>
                <a:ea typeface="Times New Roman" panose="02020603050405020304" pitchFamily="18" charset="0"/>
              </a:rPr>
              <a:t>Usar adecuada y racionalmente</a:t>
            </a:r>
            <a:r>
              <a:rPr lang="es-CO" sz="5600" b="1" kern="600" dirty="0">
                <a:solidFill>
                  <a:srgbClr val="000000"/>
                </a:solidFill>
                <a:effectLst/>
                <a:latin typeface="Arial" panose="020B0604020202020204" pitchFamily="34" charset="0"/>
                <a:ea typeface="Times New Roman" panose="02020603050405020304" pitchFamily="18" charset="0"/>
              </a:rPr>
              <a:t> las prestaciones ofrecidas, así como los recursos del sistema.</a:t>
            </a:r>
            <a:endParaRPr lang="es-CO" sz="5600" dirty="0">
              <a:effectLst/>
              <a:latin typeface="Times New Roman" panose="02020603050405020304" pitchFamily="18" charset="0"/>
              <a:ea typeface="Times New Roman" panose="02020603050405020304" pitchFamily="18" charset="0"/>
            </a:endParaRPr>
          </a:p>
          <a:p>
            <a:r>
              <a:rPr lang="es-CO" sz="5600" b="1" kern="600" dirty="0">
                <a:solidFill>
                  <a:srgbClr val="0070C0"/>
                </a:solidFill>
                <a:effectLst/>
                <a:latin typeface="Arial" panose="020B0604020202020204" pitchFamily="34" charset="0"/>
                <a:ea typeface="Calibri" panose="020F0502020204030204" pitchFamily="34" charset="0"/>
              </a:rPr>
              <a:t>Cumplir las normas del sistema de salud, cumplir las citas </a:t>
            </a:r>
            <a:r>
              <a:rPr lang="es-CO" sz="5600" b="1" kern="600" dirty="0">
                <a:solidFill>
                  <a:srgbClr val="000000"/>
                </a:solidFill>
                <a:effectLst/>
                <a:latin typeface="Arial" panose="020B0604020202020204" pitchFamily="34" charset="0"/>
                <a:ea typeface="Calibri" panose="020F0502020204030204" pitchFamily="34" charset="0"/>
              </a:rPr>
              <a:t>y atender los requerimientos del personal administrativo y asistencial de salud</a:t>
            </a:r>
            <a:endParaRPr lang="es-CO" sz="5600" b="1" kern="600" dirty="0">
              <a:solidFill>
                <a:srgbClr val="000000"/>
              </a:solidFill>
              <a:latin typeface="Arial" panose="020B0604020202020204" pitchFamily="34" charset="0"/>
              <a:ea typeface="Calibri" panose="020F0502020204030204" pitchFamily="34" charset="0"/>
            </a:endParaRPr>
          </a:p>
          <a:p>
            <a:r>
              <a:rPr lang="es-CO" sz="5600" b="1" kern="600" dirty="0">
                <a:solidFill>
                  <a:srgbClr val="FF0000"/>
                </a:solidFill>
                <a:effectLst/>
                <a:latin typeface="Arial" panose="020B0604020202020204" pitchFamily="34" charset="0"/>
                <a:ea typeface="Times New Roman" panose="02020603050405020304" pitchFamily="18" charset="0"/>
              </a:rPr>
              <a:t>Actuar de buena fe</a:t>
            </a:r>
            <a:r>
              <a:rPr lang="es-CO" sz="5600" b="1" kern="600" dirty="0">
                <a:solidFill>
                  <a:srgbClr val="000000"/>
                </a:solidFill>
                <a:effectLst/>
                <a:latin typeface="Arial" panose="020B0604020202020204" pitchFamily="34" charset="0"/>
                <a:ea typeface="Times New Roman" panose="02020603050405020304" pitchFamily="18" charset="0"/>
              </a:rPr>
              <a:t> frente al sistema de salud.</a:t>
            </a:r>
            <a:endParaRPr lang="es-CO" sz="5600" dirty="0">
              <a:effectLst/>
              <a:latin typeface="Times New Roman" panose="02020603050405020304" pitchFamily="18" charset="0"/>
              <a:ea typeface="Times New Roman" panose="02020603050405020304" pitchFamily="18" charset="0"/>
            </a:endParaRPr>
          </a:p>
          <a:p>
            <a:r>
              <a:rPr lang="es-CO" sz="5600" b="1" kern="600" dirty="0">
                <a:solidFill>
                  <a:srgbClr val="00B050"/>
                </a:solidFill>
                <a:effectLst/>
                <a:latin typeface="Arial" panose="020B0604020202020204" pitchFamily="34" charset="0"/>
                <a:ea typeface="Times New Roman" panose="02020603050405020304" pitchFamily="18" charset="0"/>
              </a:rPr>
              <a:t>Suministrar de manera oportuna y suficiente </a:t>
            </a:r>
            <a:r>
              <a:rPr lang="es-CO" sz="5600" b="1" kern="600" dirty="0">
                <a:solidFill>
                  <a:srgbClr val="000000"/>
                </a:solidFill>
                <a:effectLst/>
                <a:latin typeface="Arial" panose="020B0604020202020204" pitchFamily="34" charset="0"/>
                <a:ea typeface="Times New Roman" panose="02020603050405020304" pitchFamily="18" charset="0"/>
              </a:rPr>
              <a:t>la información que se requiera para efectos del servicio, presentar su documento de identidad para acceso a los servicios</a:t>
            </a:r>
            <a:r>
              <a:rPr lang="es-CO" sz="4800" b="1" kern="600" dirty="0">
                <a:solidFill>
                  <a:srgbClr val="000000"/>
                </a:solidFill>
                <a:effectLst/>
                <a:latin typeface="Arial" panose="020B0604020202020204" pitchFamily="34" charset="0"/>
                <a:ea typeface="Times New Roman" panose="02020603050405020304" pitchFamily="18" charset="0"/>
              </a:rPr>
              <a:t>.</a:t>
            </a:r>
            <a:endParaRPr lang="es-CO" sz="4800" dirty="0">
              <a:effectLst/>
              <a:latin typeface="Times New Roman" panose="02020603050405020304" pitchFamily="18" charset="0"/>
              <a:ea typeface="Times New Roman" panose="02020603050405020304" pitchFamily="18" charset="0"/>
            </a:endParaRPr>
          </a:p>
          <a:p>
            <a:endParaRPr lang="es-CO" sz="3000" dirty="0">
              <a:latin typeface="Arial" panose="020B060402020202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xmlns="" id="{480598D7-4B2E-4B65-96CB-2915C18A4449}"/>
              </a:ext>
            </a:extLst>
          </p:cNvPr>
          <p:cNvSpPr txBox="1"/>
          <p:nvPr/>
        </p:nvSpPr>
        <p:spPr>
          <a:xfrm>
            <a:off x="2279374" y="1213635"/>
            <a:ext cx="8942495" cy="523220"/>
          </a:xfrm>
          <a:prstGeom prst="rect">
            <a:avLst/>
          </a:prstGeom>
          <a:noFill/>
        </p:spPr>
        <p:txBody>
          <a:bodyPr wrap="square">
            <a:spAutoFit/>
          </a:bodyPr>
          <a:lstStyle/>
          <a:p>
            <a:pPr algn="ctr"/>
            <a:r>
              <a:rPr lang="es-MX" sz="2800" dirty="0">
                <a:latin typeface="Algerian" panose="04020705040A02060702" pitchFamily="82" charset="0"/>
              </a:rPr>
              <a:t>DERECHOS Y DEBERES DE LOS USUARIOS EN SALUD</a:t>
            </a:r>
            <a:endParaRPr lang="es-CO" sz="2800" dirty="0">
              <a:latin typeface="Algerian" panose="04020705040A02060702" pitchFamily="82" charset="0"/>
            </a:endParaRPr>
          </a:p>
        </p:txBody>
      </p:sp>
      <p:pic>
        <p:nvPicPr>
          <p:cNvPr id="11" name="Imagen 10">
            <a:extLst>
              <a:ext uri="{FF2B5EF4-FFF2-40B4-BE49-F238E27FC236}">
                <a16:creationId xmlns:a16="http://schemas.microsoft.com/office/drawing/2014/main" xmlns="" id="{79682C7E-CB03-4B72-BED4-2A9CF7CD0C05}"/>
              </a:ext>
            </a:extLst>
          </p:cNvPr>
          <p:cNvPicPr>
            <a:picLocks noChangeAspect="1"/>
          </p:cNvPicPr>
          <p:nvPr/>
        </p:nvPicPr>
        <p:blipFill>
          <a:blip r:embed="rId3"/>
          <a:stretch>
            <a:fillRect/>
          </a:stretch>
        </p:blipFill>
        <p:spPr>
          <a:xfrm>
            <a:off x="437322" y="974324"/>
            <a:ext cx="1842052" cy="993617"/>
          </a:xfrm>
          <a:prstGeom prst="rect">
            <a:avLst/>
          </a:prstGeom>
        </p:spPr>
      </p:pic>
    </p:spTree>
    <p:extLst>
      <p:ext uri="{BB962C8B-B14F-4D97-AF65-F5344CB8AC3E}">
        <p14:creationId xmlns:p14="http://schemas.microsoft.com/office/powerpoint/2010/main" val="232739742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608</TotalTime>
  <Words>1634</Words>
  <Application>Microsoft Office PowerPoint</Application>
  <PresentationFormat>Panorámica</PresentationFormat>
  <Paragraphs>207</Paragraphs>
  <Slides>18</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18</vt:i4>
      </vt:variant>
    </vt:vector>
  </HeadingPairs>
  <TitlesOfParts>
    <vt:vector size="28" baseType="lpstr">
      <vt:lpstr>Arial Unicode MS</vt:lpstr>
      <vt:lpstr>Algerian</vt:lpstr>
      <vt:lpstr>Arial</vt:lpstr>
      <vt:lpstr>Calibri</vt:lpstr>
      <vt:lpstr>Calibri Light</vt:lpstr>
      <vt:lpstr>Helvetica Light</vt:lpstr>
      <vt:lpstr>Tahoma</vt:lpstr>
      <vt:lpstr>Times New Roman</vt:lpstr>
      <vt:lpstr>Wingdings</vt:lpstr>
      <vt:lpstr>Tema de Office</vt:lpstr>
      <vt:lpstr>  </vt:lpstr>
      <vt:lpstr>Presentación de PowerPoint</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CTRL-INT</dc:creator>
  <cp:lastModifiedBy>siau</cp:lastModifiedBy>
  <cp:revision>57</cp:revision>
  <dcterms:created xsi:type="dcterms:W3CDTF">2019-09-11T20:42:49Z</dcterms:created>
  <dcterms:modified xsi:type="dcterms:W3CDTF">2021-09-02T13:09:59Z</dcterms:modified>
</cp:coreProperties>
</file>